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98" r:id="rId3"/>
    <p:sldId id="299" r:id="rId4"/>
    <p:sldId id="257" r:id="rId5"/>
    <p:sldId id="331" r:id="rId6"/>
    <p:sldId id="259" r:id="rId7"/>
    <p:sldId id="260" r:id="rId8"/>
    <p:sldId id="261" r:id="rId9"/>
    <p:sldId id="262" r:id="rId10"/>
    <p:sldId id="263" r:id="rId11"/>
    <p:sldId id="264" r:id="rId12"/>
    <p:sldId id="265" r:id="rId13"/>
    <p:sldId id="333" r:id="rId14"/>
    <p:sldId id="332" r:id="rId15"/>
    <p:sldId id="304" r:id="rId16"/>
    <p:sldId id="334" r:id="rId17"/>
    <p:sldId id="314" r:id="rId18"/>
    <p:sldId id="337" r:id="rId19"/>
    <p:sldId id="315" r:id="rId20"/>
    <p:sldId id="338" r:id="rId21"/>
    <p:sldId id="316" r:id="rId22"/>
    <p:sldId id="335" r:id="rId23"/>
    <p:sldId id="308" r:id="rId24"/>
    <p:sldId id="319" r:id="rId25"/>
    <p:sldId id="320" r:id="rId26"/>
    <p:sldId id="322" r:id="rId27"/>
    <p:sldId id="323" r:id="rId28"/>
    <p:sldId id="324" r:id="rId29"/>
    <p:sldId id="325" r:id="rId30"/>
    <p:sldId id="326" r:id="rId31"/>
    <p:sldId id="327" r:id="rId32"/>
    <p:sldId id="328" r:id="rId33"/>
    <p:sldId id="329" r:id="rId34"/>
    <p:sldId id="317" r:id="rId35"/>
    <p:sldId id="318" r:id="rId36"/>
    <p:sldId id="306" r:id="rId37"/>
    <p:sldId id="269" r:id="rId38"/>
    <p:sldId id="310" r:id="rId39"/>
    <p:sldId id="275" r:id="rId40"/>
    <p:sldId id="330"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F533BF-C426-4BB4-97C1-E13A714DAB56}">
          <p14:sldIdLst>
            <p14:sldId id="256"/>
            <p14:sldId id="298"/>
            <p14:sldId id="299"/>
            <p14:sldId id="257"/>
            <p14:sldId id="331"/>
            <p14:sldId id="259"/>
            <p14:sldId id="260"/>
          </p14:sldIdLst>
        </p14:section>
        <p14:section name="Untitled Section" id="{617E2D13-50E4-4704-88CB-138BA9B2519B}">
          <p14:sldIdLst>
            <p14:sldId id="261"/>
            <p14:sldId id="262"/>
            <p14:sldId id="263"/>
            <p14:sldId id="264"/>
            <p14:sldId id="265"/>
            <p14:sldId id="333"/>
            <p14:sldId id="332"/>
            <p14:sldId id="304"/>
            <p14:sldId id="334"/>
            <p14:sldId id="314"/>
            <p14:sldId id="337"/>
            <p14:sldId id="315"/>
            <p14:sldId id="338"/>
            <p14:sldId id="316"/>
            <p14:sldId id="335"/>
            <p14:sldId id="308"/>
            <p14:sldId id="319"/>
            <p14:sldId id="320"/>
            <p14:sldId id="322"/>
            <p14:sldId id="323"/>
            <p14:sldId id="324"/>
            <p14:sldId id="325"/>
            <p14:sldId id="326"/>
            <p14:sldId id="327"/>
            <p14:sldId id="328"/>
            <p14:sldId id="329"/>
            <p14:sldId id="317"/>
            <p14:sldId id="318"/>
            <p14:sldId id="306"/>
            <p14:sldId id="269"/>
            <p14:sldId id="310"/>
            <p14:sldId id="275"/>
            <p14:sldId id="33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73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4A8F3A-8496-46CB-A42D-9C75051FBF43}"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BF59D-793D-4412-9ADA-2E962483AD0C}"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620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4A8F3A-8496-46CB-A42D-9C75051FBF43}"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BF59D-793D-4412-9ADA-2E962483AD0C}" type="slidenum">
              <a:rPr lang="en-US" smtClean="0"/>
              <a:pPr/>
              <a:t>‹#›</a:t>
            </a:fld>
            <a:endParaRPr lang="en-US"/>
          </a:p>
        </p:txBody>
      </p:sp>
    </p:spTree>
    <p:extLst>
      <p:ext uri="{BB962C8B-B14F-4D97-AF65-F5344CB8AC3E}">
        <p14:creationId xmlns:p14="http://schemas.microsoft.com/office/powerpoint/2010/main" val="123694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4A8F3A-8496-46CB-A42D-9C75051FBF43}"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BF59D-793D-4412-9ADA-2E962483AD0C}" type="slidenum">
              <a:rPr lang="en-US" smtClean="0"/>
              <a:pPr/>
              <a:t>‹#›</a:t>
            </a:fld>
            <a:endParaRPr lang="en-US"/>
          </a:p>
        </p:txBody>
      </p:sp>
    </p:spTree>
    <p:extLst>
      <p:ext uri="{BB962C8B-B14F-4D97-AF65-F5344CB8AC3E}">
        <p14:creationId xmlns:p14="http://schemas.microsoft.com/office/powerpoint/2010/main" val="632741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4A8F3A-8496-46CB-A42D-9C75051FBF43}"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BF59D-793D-4412-9ADA-2E962483AD0C}" type="slidenum">
              <a:rPr lang="en-US" smtClean="0"/>
              <a:pPr/>
              <a:t>‹#›</a:t>
            </a:fld>
            <a:endParaRPr lang="en-US"/>
          </a:p>
        </p:txBody>
      </p:sp>
    </p:spTree>
    <p:extLst>
      <p:ext uri="{BB962C8B-B14F-4D97-AF65-F5344CB8AC3E}">
        <p14:creationId xmlns:p14="http://schemas.microsoft.com/office/powerpoint/2010/main" val="290629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4A8F3A-8496-46CB-A42D-9C75051FBF43}"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BF59D-793D-4412-9ADA-2E962483AD0C}"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986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4A8F3A-8496-46CB-A42D-9C75051FBF43}"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7BF59D-793D-4412-9ADA-2E962483AD0C}" type="slidenum">
              <a:rPr lang="en-US" smtClean="0"/>
              <a:pPr/>
              <a:t>‹#›</a:t>
            </a:fld>
            <a:endParaRPr lang="en-US"/>
          </a:p>
        </p:txBody>
      </p:sp>
    </p:spTree>
    <p:extLst>
      <p:ext uri="{BB962C8B-B14F-4D97-AF65-F5344CB8AC3E}">
        <p14:creationId xmlns:p14="http://schemas.microsoft.com/office/powerpoint/2010/main" val="3151607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4A8F3A-8496-46CB-A42D-9C75051FBF43}" type="datetimeFigureOut">
              <a:rPr lang="en-US" smtClean="0"/>
              <a:pPr/>
              <a:t>5/1/2026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7BF59D-793D-4412-9ADA-2E962483AD0C}" type="slidenum">
              <a:rPr lang="en-US" smtClean="0"/>
              <a:pPr/>
              <a:t>‹#›</a:t>
            </a:fld>
            <a:endParaRPr lang="en-US"/>
          </a:p>
        </p:txBody>
      </p:sp>
    </p:spTree>
    <p:extLst>
      <p:ext uri="{BB962C8B-B14F-4D97-AF65-F5344CB8AC3E}">
        <p14:creationId xmlns:p14="http://schemas.microsoft.com/office/powerpoint/2010/main" val="127028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4A8F3A-8496-46CB-A42D-9C75051FBF43}" type="datetimeFigureOut">
              <a:rPr lang="en-US" smtClean="0"/>
              <a:pPr/>
              <a:t>5/1/2026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7BF59D-793D-4412-9ADA-2E962483AD0C}" type="slidenum">
              <a:rPr lang="en-US" smtClean="0"/>
              <a:pPr/>
              <a:t>‹#›</a:t>
            </a:fld>
            <a:endParaRPr lang="en-US"/>
          </a:p>
        </p:txBody>
      </p:sp>
    </p:spTree>
    <p:extLst>
      <p:ext uri="{BB962C8B-B14F-4D97-AF65-F5344CB8AC3E}">
        <p14:creationId xmlns:p14="http://schemas.microsoft.com/office/powerpoint/2010/main" val="258556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14A8F3A-8496-46CB-A42D-9C75051FBF43}" type="datetimeFigureOut">
              <a:rPr lang="en-US" smtClean="0"/>
              <a:pPr/>
              <a:t>5/1/2026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77BF59D-793D-4412-9ADA-2E962483AD0C}" type="slidenum">
              <a:rPr lang="en-US" smtClean="0"/>
              <a:pPr/>
              <a:t>‹#›</a:t>
            </a:fld>
            <a:endParaRPr lang="en-US"/>
          </a:p>
        </p:txBody>
      </p:sp>
    </p:spTree>
    <p:extLst>
      <p:ext uri="{BB962C8B-B14F-4D97-AF65-F5344CB8AC3E}">
        <p14:creationId xmlns:p14="http://schemas.microsoft.com/office/powerpoint/2010/main" val="2459009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14A8F3A-8496-46CB-A42D-9C75051FBF43}" type="datetimeFigureOut">
              <a:rPr lang="en-US" smtClean="0"/>
              <a:pPr/>
              <a:t>5/1/2026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77BF59D-793D-4412-9ADA-2E962483AD0C}" type="slidenum">
              <a:rPr lang="en-US" smtClean="0"/>
              <a:pPr/>
              <a:t>‹#›</a:t>
            </a:fld>
            <a:endParaRPr lang="en-US"/>
          </a:p>
        </p:txBody>
      </p:sp>
    </p:spTree>
    <p:extLst>
      <p:ext uri="{BB962C8B-B14F-4D97-AF65-F5344CB8AC3E}">
        <p14:creationId xmlns:p14="http://schemas.microsoft.com/office/powerpoint/2010/main" val="3624927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4A8F3A-8496-46CB-A42D-9C75051FBF43}"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7BF59D-793D-4412-9ADA-2E962483AD0C}" type="slidenum">
              <a:rPr lang="en-US" smtClean="0"/>
              <a:pPr/>
              <a:t>‹#›</a:t>
            </a:fld>
            <a:endParaRPr lang="en-US"/>
          </a:p>
        </p:txBody>
      </p:sp>
    </p:spTree>
    <p:extLst>
      <p:ext uri="{BB962C8B-B14F-4D97-AF65-F5344CB8AC3E}">
        <p14:creationId xmlns:p14="http://schemas.microsoft.com/office/powerpoint/2010/main" val="1190837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14A8F3A-8496-46CB-A42D-9C75051FBF43}" type="datetimeFigureOut">
              <a:rPr lang="en-US" smtClean="0"/>
              <a:pPr/>
              <a:t>5/1/2026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77BF59D-793D-4412-9ADA-2E962483AD0C}"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162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6EF01949-DFC1-0C28-4248-D39C656817EF}"/>
              </a:ext>
            </a:extLst>
          </p:cNvPr>
          <p:cNvPicPr>
            <a:picLocks noChangeAspect="1"/>
          </p:cNvPicPr>
          <p:nvPr/>
        </p:nvPicPr>
        <p:blipFill>
          <a:blip r:embed="rId2" cstate="print"/>
          <a:stretch>
            <a:fillRect/>
          </a:stretch>
        </p:blipFill>
        <p:spPr>
          <a:xfrm>
            <a:off x="6705600" y="-1110342"/>
            <a:ext cx="5486400" cy="8229600"/>
          </a:xfrm>
          <a:prstGeom prst="rect">
            <a:avLst/>
          </a:prstGeom>
        </p:spPr>
      </p:pic>
      <p:sp>
        <p:nvSpPr>
          <p:cNvPr id="2" name="Title 1">
            <a:extLst>
              <a:ext uri="{FF2B5EF4-FFF2-40B4-BE49-F238E27FC236}">
                <a16:creationId xmlns:a16="http://schemas.microsoft.com/office/drawing/2014/main" id="{E806917F-89FC-CA2F-5310-355A4465B14D}"/>
              </a:ext>
            </a:extLst>
          </p:cNvPr>
          <p:cNvSpPr>
            <a:spLocks noGrp="1"/>
          </p:cNvSpPr>
          <p:nvPr>
            <p:ph type="ctrTitle"/>
          </p:nvPr>
        </p:nvSpPr>
        <p:spPr>
          <a:xfrm>
            <a:off x="77803" y="2881056"/>
            <a:ext cx="6627797" cy="1409700"/>
          </a:xfrm>
        </p:spPr>
        <p:txBody>
          <a:bodyPr>
            <a:normAutofit fontScale="90000"/>
          </a:bodyPr>
          <a:lstStyle/>
          <a:p>
            <a:pPr algn="ctr"/>
            <a:r>
              <a:rPr lang="en-US" sz="5400" dirty="0">
                <a:solidFill>
                  <a:srgbClr val="03738B"/>
                </a:solidFill>
                <a:latin typeface="Times New Roman" panose="02020603050405020304" pitchFamily="18" charset="0"/>
                <a:cs typeface="Times New Roman" panose="02020603050405020304" pitchFamily="18" charset="0"/>
              </a:rPr>
              <a:t>Clinical Problem Solving</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3600" dirty="0">
                <a:solidFill>
                  <a:srgbClr val="03738B"/>
                </a:solidFill>
                <a:latin typeface="Times New Roman" panose="02020603050405020304" pitchFamily="18" charset="0"/>
                <a:cs typeface="Times New Roman" panose="02020603050405020304" pitchFamily="18" charset="0"/>
              </a:rPr>
              <a:t>INTERNAL MEDICINE</a:t>
            </a:r>
            <a:endParaRPr lang="en-US" dirty="0">
              <a:solidFill>
                <a:srgbClr val="03738B"/>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4AA47491-98D0-5017-E68B-990437E55ECC}"/>
              </a:ext>
            </a:extLst>
          </p:cNvPr>
          <p:cNvSpPr>
            <a:spLocks noGrp="1"/>
          </p:cNvSpPr>
          <p:nvPr>
            <p:ph type="subTitle" idx="1"/>
          </p:nvPr>
        </p:nvSpPr>
        <p:spPr>
          <a:xfrm>
            <a:off x="7417788" y="5455889"/>
            <a:ext cx="3649231" cy="1143000"/>
          </a:xfrm>
        </p:spPr>
        <p:txBody>
          <a:bodyPr>
            <a:normAutofit/>
          </a:bodyPr>
          <a:lstStyle/>
          <a:p>
            <a:r>
              <a:rPr lang="en-US" dirty="0">
                <a:solidFill>
                  <a:schemeClr val="bg1"/>
                </a:solidFill>
              </a:rPr>
              <a:t>Melika </a:t>
            </a:r>
            <a:r>
              <a:rPr lang="en-US" dirty="0" err="1">
                <a:solidFill>
                  <a:schemeClr val="bg1"/>
                </a:solidFill>
              </a:rPr>
              <a:t>hassani</a:t>
            </a:r>
            <a:r>
              <a:rPr lang="en-US" dirty="0">
                <a:solidFill>
                  <a:schemeClr val="bg1"/>
                </a:solidFill>
              </a:rPr>
              <a:t>, MD</a:t>
            </a:r>
          </a:p>
          <a:p>
            <a:r>
              <a:rPr lang="en-US" dirty="0">
                <a:solidFill>
                  <a:schemeClr val="bg1"/>
                </a:solidFill>
              </a:rPr>
              <a:t>CARDIOLOGY RESIDENT </a:t>
            </a:r>
          </a:p>
        </p:txBody>
      </p:sp>
      <p:pic>
        <p:nvPicPr>
          <p:cNvPr id="5" name="Picture 4">
            <a:extLst>
              <a:ext uri="{FF2B5EF4-FFF2-40B4-BE49-F238E27FC236}">
                <a16:creationId xmlns:a16="http://schemas.microsoft.com/office/drawing/2014/main" id="{1DBA017B-566C-C8CD-0DAD-BF5D12BD8DDE}"/>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1857" y="52554"/>
            <a:ext cx="1438275" cy="1409700"/>
          </a:xfrm>
          <a:prstGeom prst="rect">
            <a:avLst/>
          </a:prstGeom>
        </p:spPr>
      </p:pic>
      <p:sp>
        <p:nvSpPr>
          <p:cNvPr id="6" name="TextBox 5">
            <a:extLst>
              <a:ext uri="{FF2B5EF4-FFF2-40B4-BE49-F238E27FC236}">
                <a16:creationId xmlns:a16="http://schemas.microsoft.com/office/drawing/2014/main" id="{B576CF21-9EC2-6BC5-2FAC-94CC617B0919}"/>
              </a:ext>
            </a:extLst>
          </p:cNvPr>
          <p:cNvSpPr txBox="1"/>
          <p:nvPr/>
        </p:nvSpPr>
        <p:spPr>
          <a:xfrm>
            <a:off x="4784031" y="84148"/>
            <a:ext cx="2764386" cy="369332"/>
          </a:xfrm>
          <a:prstGeom prst="rect">
            <a:avLst/>
          </a:prstGeom>
          <a:noFill/>
        </p:spPr>
        <p:txBody>
          <a:bodyPr wrap="square" rtlCol="0">
            <a:spAutoFit/>
          </a:bodyPr>
          <a:lstStyle/>
          <a:p>
            <a:r>
              <a:rPr lang="en-US" dirty="0">
                <a:solidFill>
                  <a:srgbClr val="03738B"/>
                </a:solidFill>
                <a:latin typeface="Times New Roman" panose="02020603050405020304" pitchFamily="18" charset="0"/>
                <a:cs typeface="Times New Roman" panose="02020603050405020304" pitchFamily="18" charset="0"/>
              </a:rPr>
              <a:t>IN THE NAME OF</a:t>
            </a:r>
            <a:r>
              <a:rPr lang="en-US" dirty="0">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GOD</a:t>
            </a:r>
          </a:p>
        </p:txBody>
      </p:sp>
      <p:pic>
        <p:nvPicPr>
          <p:cNvPr id="8" name="Picture 7">
            <a:extLst>
              <a:ext uri="{FF2B5EF4-FFF2-40B4-BE49-F238E27FC236}">
                <a16:creationId xmlns:a16="http://schemas.microsoft.com/office/drawing/2014/main" id="{932676A2-510D-9D6A-FB09-6953E235B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538" y="633579"/>
            <a:ext cx="1350894" cy="1234151"/>
          </a:xfrm>
          <a:prstGeom prst="rect">
            <a:avLst/>
          </a:prstGeom>
        </p:spPr>
      </p:pic>
    </p:spTree>
    <p:extLst>
      <p:ext uri="{BB962C8B-B14F-4D97-AF65-F5344CB8AC3E}">
        <p14:creationId xmlns:p14="http://schemas.microsoft.com/office/powerpoint/2010/main" val="4247817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E4D54-49CD-90D4-FC4F-4D9D120E627A}"/>
              </a:ext>
            </a:extLst>
          </p:cNvPr>
          <p:cNvSpPr>
            <a:spLocks noGrp="1"/>
          </p:cNvSpPr>
          <p:nvPr>
            <p:ph type="title"/>
          </p:nvPr>
        </p:nvSpPr>
        <p:spPr/>
        <p:txBody>
          <a:bodyPr/>
          <a:lstStyle/>
          <a:p>
            <a:r>
              <a:rPr lang="en-US" dirty="0"/>
              <a:t>Physical exam</a:t>
            </a:r>
          </a:p>
        </p:txBody>
      </p:sp>
      <p:sp>
        <p:nvSpPr>
          <p:cNvPr id="3" name="Content Placeholder 2">
            <a:extLst>
              <a:ext uri="{FF2B5EF4-FFF2-40B4-BE49-F238E27FC236}">
                <a16:creationId xmlns:a16="http://schemas.microsoft.com/office/drawing/2014/main" id="{DEA5C8CC-E8DE-D30F-B3F8-86861F643969}"/>
              </a:ext>
            </a:extLst>
          </p:cNvPr>
          <p:cNvSpPr>
            <a:spLocks noGrp="1"/>
          </p:cNvSpPr>
          <p:nvPr>
            <p:ph idx="1"/>
          </p:nvPr>
        </p:nvSpPr>
        <p:spPr/>
        <p:txBody>
          <a:bodyPr>
            <a:normAutofit fontScale="92500" lnSpcReduction="20000"/>
          </a:bodyPr>
          <a:lstStyle/>
          <a:p>
            <a:r>
              <a:rPr lang="en-US" dirty="0"/>
              <a:t>The patient appears </a:t>
            </a:r>
            <a:r>
              <a:rPr lang="en-US" b="1" dirty="0"/>
              <a:t>alert, oriented, and in no acute distress</a:t>
            </a:r>
            <a:r>
              <a:rPr lang="en-US" dirty="0"/>
              <a:t> at rest.</a:t>
            </a:r>
          </a:p>
          <a:p>
            <a:r>
              <a:rPr lang="en-US" b="1" dirty="0"/>
              <a:t>Vital Signs</a:t>
            </a:r>
          </a:p>
          <a:p>
            <a:pPr marL="914400"/>
            <a:r>
              <a:rPr lang="en-US" b="1" dirty="0"/>
              <a:t>Blood pressure:</a:t>
            </a:r>
            <a:r>
              <a:rPr lang="en-US" dirty="0"/>
              <a:t> BP= </a:t>
            </a:r>
            <a:r>
              <a:rPr lang="en-US" dirty="0" smtClean="0"/>
              <a:t>120/70 mmHg </a:t>
            </a:r>
            <a:endParaRPr lang="en-US" dirty="0"/>
          </a:p>
          <a:p>
            <a:pPr marL="914400"/>
            <a:r>
              <a:rPr lang="en-US" b="1" dirty="0"/>
              <a:t>Heart rate:</a:t>
            </a:r>
            <a:r>
              <a:rPr lang="en-US" dirty="0"/>
              <a:t> 65 beats per minute</a:t>
            </a:r>
          </a:p>
          <a:p>
            <a:pPr marL="914400"/>
            <a:r>
              <a:rPr lang="en-US" b="1" dirty="0"/>
              <a:t>Respiratory rate:</a:t>
            </a:r>
            <a:r>
              <a:rPr lang="en-US" dirty="0"/>
              <a:t> 17 breaths per minute</a:t>
            </a:r>
          </a:p>
          <a:p>
            <a:pPr marL="914400"/>
            <a:r>
              <a:rPr lang="en-US" b="1" dirty="0"/>
              <a:t>Temperature:</a:t>
            </a:r>
            <a:r>
              <a:rPr lang="en-US" dirty="0"/>
              <a:t> 36.9 °C</a:t>
            </a:r>
          </a:p>
          <a:p>
            <a:pPr marL="914400"/>
            <a:r>
              <a:rPr lang="en-US" b="1" dirty="0"/>
              <a:t>Oxygen saturation:</a:t>
            </a:r>
            <a:r>
              <a:rPr lang="en-US" dirty="0"/>
              <a:t> 96% on room air</a:t>
            </a:r>
          </a:p>
          <a:p>
            <a:r>
              <a:rPr lang="en-US" b="1" dirty="0"/>
              <a:t>W=70 kg</a:t>
            </a:r>
          </a:p>
          <a:p>
            <a:r>
              <a:rPr lang="en-US" b="1" dirty="0"/>
              <a:t>H= 163 cm</a:t>
            </a:r>
          </a:p>
          <a:p>
            <a:r>
              <a:rPr lang="en-US" b="1" dirty="0"/>
              <a:t>BMI=26.3 kg/m2</a:t>
            </a:r>
          </a:p>
          <a:p>
            <a:pPr marL="914400"/>
            <a:endParaRPr lang="en-US" dirty="0"/>
          </a:p>
          <a:p>
            <a:pPr marL="914400"/>
            <a:endParaRPr lang="en-US" dirty="0"/>
          </a:p>
        </p:txBody>
      </p:sp>
      <p:pic>
        <p:nvPicPr>
          <p:cNvPr id="4" name="Image 0" descr="preencoded.png">
            <a:extLst>
              <a:ext uri="{FF2B5EF4-FFF2-40B4-BE49-F238E27FC236}">
                <a16:creationId xmlns:a16="http://schemas.microsoft.com/office/drawing/2014/main" id="{E45F1CA1-BFBD-2612-AB86-BBB6AE00B052}"/>
              </a:ext>
            </a:extLst>
          </p:cNvPr>
          <p:cNvPicPr>
            <a:picLocks noChangeAspect="1"/>
          </p:cNvPicPr>
          <p:nvPr/>
        </p:nvPicPr>
        <p:blipFill>
          <a:blip r:embed="rId2" cstate="print"/>
          <a:stretch>
            <a:fillRect/>
          </a:stretch>
        </p:blipFill>
        <p:spPr>
          <a:xfrm>
            <a:off x="6600825" y="2899046"/>
            <a:ext cx="5515570" cy="3078422"/>
          </a:xfrm>
          <a:prstGeom prst="rect">
            <a:avLst/>
          </a:prstGeom>
        </p:spPr>
      </p:pic>
    </p:spTree>
    <p:extLst>
      <p:ext uri="{BB962C8B-B14F-4D97-AF65-F5344CB8AC3E}">
        <p14:creationId xmlns:p14="http://schemas.microsoft.com/office/powerpoint/2010/main" val="1321797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59BD7-E296-981D-5CF4-DB92376EF9D6}"/>
              </a:ext>
            </a:extLst>
          </p:cNvPr>
          <p:cNvSpPr>
            <a:spLocks noGrp="1"/>
          </p:cNvSpPr>
          <p:nvPr>
            <p:ph idx="1"/>
          </p:nvPr>
        </p:nvSpPr>
        <p:spPr>
          <a:xfrm>
            <a:off x="1097280" y="1845734"/>
            <a:ext cx="8127743" cy="4023360"/>
          </a:xfrm>
        </p:spPr>
        <p:txBody>
          <a:bodyPr>
            <a:normAutofit fontScale="85000" lnSpcReduction="10000"/>
          </a:bodyPr>
          <a:lstStyle/>
          <a:p>
            <a:r>
              <a:rPr lang="en-US" b="1" dirty="0"/>
              <a:t>Skin:</a:t>
            </a:r>
            <a:r>
              <a:rPr lang="en-US" dirty="0"/>
              <a:t/>
            </a:r>
            <a:br>
              <a:rPr lang="en-US" dirty="0"/>
            </a:br>
            <a:r>
              <a:rPr lang="en-US" dirty="0"/>
              <a:t>Normal in appearance, texture, and temperature. No rash, or ulcers. </a:t>
            </a:r>
          </a:p>
          <a:p>
            <a:r>
              <a:rPr lang="en-US" b="1" dirty="0"/>
              <a:t>Head and</a:t>
            </a:r>
            <a:r>
              <a:rPr lang="en-US" dirty="0"/>
              <a:t> </a:t>
            </a:r>
            <a:r>
              <a:rPr lang="en-US" b="1" dirty="0"/>
              <a:t>Neck:</a:t>
            </a:r>
            <a:r>
              <a:rPr lang="en-US" dirty="0"/>
              <a:t/>
            </a:r>
            <a:br>
              <a:rPr lang="en-US" dirty="0"/>
            </a:br>
            <a:r>
              <a:rPr lang="en-US" dirty="0"/>
              <a:t>The Conjunctiva is not pale, the Sclera is not icteric .The size of the pupils is normal and reactive .no Cyanosis of lips and mouth. no bruit in the carotid artery area</a:t>
            </a:r>
          </a:p>
          <a:p>
            <a:r>
              <a:rPr lang="en-US" dirty="0"/>
              <a:t>Scalp normal. Pupils equally round, 4 mm, reactive to light and accommodation, sclera and conjunctiva normal. </a:t>
            </a:r>
            <a:r>
              <a:rPr lang="en-US" dirty="0" err="1"/>
              <a:t>Fundoscopic</a:t>
            </a:r>
            <a:r>
              <a:rPr lang="en-US" dirty="0"/>
              <a:t> examination reveals normal vessels without hemorrhage. Tympanic membranes and external auditory canals normal. Nasal mucosa normal. Oral pharynx is normal without erythema or exudate. Tongue and gums are normal.</a:t>
            </a:r>
          </a:p>
          <a:p>
            <a:r>
              <a:rPr lang="en-US" b="1" dirty="0"/>
              <a:t>Cardiovascular:</a:t>
            </a:r>
            <a:r>
              <a:rPr lang="en-US" dirty="0"/>
              <a:t/>
            </a:r>
            <a:br>
              <a:rPr lang="en-US" dirty="0"/>
            </a:br>
            <a:r>
              <a:rPr lang="en-US" dirty="0"/>
              <a:t> heart sounds were </a:t>
            </a:r>
            <a:r>
              <a:rPr lang="en-US" b="1" dirty="0"/>
              <a:t>normal</a:t>
            </a:r>
            <a:r>
              <a:rPr lang="en-US" dirty="0"/>
              <a:t> with regular rate and rhythm.</a:t>
            </a:r>
            <a:br>
              <a:rPr lang="en-US" dirty="0"/>
            </a:br>
            <a:r>
              <a:rPr lang="en-US" dirty="0"/>
              <a:t>No murmurs, rubs, or gallops. No heave or thrill</a:t>
            </a:r>
          </a:p>
          <a:p>
            <a:r>
              <a:rPr lang="en-US" b="1" dirty="0"/>
              <a:t>Respiratory:</a:t>
            </a:r>
            <a:r>
              <a:rPr lang="en-US" dirty="0"/>
              <a:t/>
            </a:r>
            <a:br>
              <a:rPr lang="en-US" dirty="0"/>
            </a:br>
            <a:r>
              <a:rPr lang="en-US" dirty="0"/>
              <a:t>Chest expansion normal . lungs clear to auscultation </a:t>
            </a:r>
            <a:r>
              <a:rPr lang="en-US" dirty="0" err="1"/>
              <a:t>bilaterally.No</a:t>
            </a:r>
            <a:r>
              <a:rPr lang="en-US" dirty="0"/>
              <a:t> wheezing, crackles, or rhonchi.</a:t>
            </a:r>
          </a:p>
          <a:p>
            <a:endParaRPr lang="en-US" dirty="0"/>
          </a:p>
        </p:txBody>
      </p:sp>
      <p:pic>
        <p:nvPicPr>
          <p:cNvPr id="5" name="Picture 4">
            <a:extLst>
              <a:ext uri="{FF2B5EF4-FFF2-40B4-BE49-F238E27FC236}">
                <a16:creationId xmlns:a16="http://schemas.microsoft.com/office/drawing/2014/main" id="{321B9AED-B7A7-DBC2-F411-8D88ED77B309}"/>
              </a:ext>
            </a:extLst>
          </p:cNvPr>
          <p:cNvPicPr>
            <a:picLocks noChangeAspect="1"/>
          </p:cNvPicPr>
          <p:nvPr/>
        </p:nvPicPr>
        <p:blipFill>
          <a:blip r:embed="rId2" cstate="print"/>
          <a:srcRect l="84399" t="40676" r="2500" b="39915"/>
          <a:stretch/>
        </p:blipFill>
        <p:spPr>
          <a:xfrm>
            <a:off x="9468090" y="4097438"/>
            <a:ext cx="2361235" cy="1967695"/>
          </a:xfrm>
          <a:prstGeom prst="rect">
            <a:avLst/>
          </a:prstGeom>
        </p:spPr>
      </p:pic>
      <p:pic>
        <p:nvPicPr>
          <p:cNvPr id="6" name="Picture 2" descr="آدمک">
            <a:extLst>
              <a:ext uri="{FF2B5EF4-FFF2-40B4-BE49-F238E27FC236}">
                <a16:creationId xmlns:a16="http://schemas.microsoft.com/office/drawing/2014/main" id="{F53A91E7-6415-72A0-8605-E51FD6BA2D1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45030" y="1103496"/>
            <a:ext cx="852250" cy="11363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آدمک">
            <a:extLst>
              <a:ext uri="{FF2B5EF4-FFF2-40B4-BE49-F238E27FC236}">
                <a16:creationId xmlns:a16="http://schemas.microsoft.com/office/drawing/2014/main" id="{A4DB9B8C-EA7C-C326-60E7-6382C7CF076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45030" y="2413900"/>
            <a:ext cx="852250" cy="11363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آدمک">
            <a:extLst>
              <a:ext uri="{FF2B5EF4-FFF2-40B4-BE49-F238E27FC236}">
                <a16:creationId xmlns:a16="http://schemas.microsoft.com/office/drawing/2014/main" id="{68E02916-0D20-8ADD-2EB0-043C64B2B9A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45030" y="5081285"/>
            <a:ext cx="852250" cy="11363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آدمک">
            <a:extLst>
              <a:ext uri="{FF2B5EF4-FFF2-40B4-BE49-F238E27FC236}">
                <a16:creationId xmlns:a16="http://schemas.microsoft.com/office/drawing/2014/main" id="{918D1C49-CAB2-36ED-5092-1F25914F0F7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45030" y="3596428"/>
            <a:ext cx="852250" cy="1136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477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43CBB-59ED-C954-6F10-EC6D75F86F57}"/>
              </a:ext>
            </a:extLst>
          </p:cNvPr>
          <p:cNvSpPr>
            <a:spLocks noGrp="1"/>
          </p:cNvSpPr>
          <p:nvPr>
            <p:ph idx="1"/>
          </p:nvPr>
        </p:nvSpPr>
        <p:spPr/>
        <p:txBody>
          <a:bodyPr>
            <a:normAutofit/>
          </a:bodyPr>
          <a:lstStyle/>
          <a:p>
            <a:r>
              <a:rPr lang="en-US" b="1" dirty="0"/>
              <a:t>Abdomen:</a:t>
            </a:r>
            <a:r>
              <a:rPr lang="en-US" dirty="0"/>
              <a:t/>
            </a:r>
            <a:br>
              <a:rPr lang="en-US" dirty="0"/>
            </a:br>
            <a:r>
              <a:rPr lang="en-US" dirty="0"/>
              <a:t>The abdomen is symmetrical without distension; </a:t>
            </a:r>
            <a:r>
              <a:rPr lang="en-US" dirty="0" err="1"/>
              <a:t>bowelsounds</a:t>
            </a:r>
            <a:r>
              <a:rPr lang="en-US" dirty="0"/>
              <a:t> are normal in quality and intensity in all areas;. No masses or splenomegaly are noted. </a:t>
            </a:r>
          </a:p>
          <a:p>
            <a:r>
              <a:rPr lang="en-US" b="1" dirty="0"/>
              <a:t>Extremities:</a:t>
            </a:r>
            <a:r>
              <a:rPr lang="en-US" dirty="0"/>
              <a:t/>
            </a:r>
            <a:br>
              <a:rPr lang="en-US" dirty="0"/>
            </a:br>
            <a:r>
              <a:rPr lang="en-US" dirty="0"/>
              <a:t>No cyanosis, clubbing, or edema are noted. Peripheral pulses in the femoral, popliteal, anterior </a:t>
            </a:r>
            <a:r>
              <a:rPr lang="en-US" dirty="0" err="1"/>
              <a:t>tibial</a:t>
            </a:r>
            <a:r>
              <a:rPr lang="en-US" dirty="0"/>
              <a:t>, dorsalis </a:t>
            </a:r>
            <a:r>
              <a:rPr lang="en-US" dirty="0" err="1"/>
              <a:t>pedis</a:t>
            </a:r>
            <a:r>
              <a:rPr lang="en-US" dirty="0"/>
              <a:t>, brachial, and radial areas are normal. </a:t>
            </a:r>
          </a:p>
          <a:p>
            <a:pPr marL="0" indent="0">
              <a:buNone/>
            </a:pPr>
            <a:r>
              <a:rPr lang="en-US" b="1" dirty="0"/>
              <a:t>Neurologic:</a:t>
            </a:r>
          </a:p>
          <a:p>
            <a:pPr marL="0" indent="0">
              <a:buNone/>
            </a:pPr>
            <a:r>
              <a:rPr lang="en-US" dirty="0"/>
              <a:t>Cranial nerves II-XII are normal. Gait and cerebellar function are also normal. Reflexes are normal and symmetrical bilaterally in both extremities .Grossly intact. No focal neurologic deficits</a:t>
            </a:r>
            <a:r>
              <a:rPr lang="fa-IR" dirty="0"/>
              <a:t>.</a:t>
            </a:r>
          </a:p>
          <a:p>
            <a:pPr marL="0" indent="0">
              <a:buNone/>
            </a:pPr>
            <a:r>
              <a:rPr lang="en-US" b="1" dirty="0"/>
              <a:t>Proximal and distal force decreased</a:t>
            </a:r>
            <a:r>
              <a:rPr lang="fa-IR" b="1" dirty="0"/>
              <a:t>(4/5)</a:t>
            </a:r>
            <a:endParaRPr lang="en-US" b="1" dirty="0"/>
          </a:p>
        </p:txBody>
      </p:sp>
      <p:pic>
        <p:nvPicPr>
          <p:cNvPr id="4" name="Picture 2" descr="آدمک">
            <a:extLst>
              <a:ext uri="{FF2B5EF4-FFF2-40B4-BE49-F238E27FC236}">
                <a16:creationId xmlns:a16="http://schemas.microsoft.com/office/drawing/2014/main" id="{BA513425-6D1B-DE3D-8D2F-1B0AB7C596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84070" y="1520811"/>
            <a:ext cx="852250" cy="11363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آدمک">
            <a:extLst>
              <a:ext uri="{FF2B5EF4-FFF2-40B4-BE49-F238E27FC236}">
                <a16:creationId xmlns:a16="http://schemas.microsoft.com/office/drawing/2014/main" id="{C1B95E98-0080-29FB-B8FB-A3D23F5B5A1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84070" y="2860833"/>
            <a:ext cx="852250" cy="11363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آدمک">
            <a:extLst>
              <a:ext uri="{FF2B5EF4-FFF2-40B4-BE49-F238E27FC236}">
                <a16:creationId xmlns:a16="http://schemas.microsoft.com/office/drawing/2014/main" id="{23148FC9-7228-973B-1563-9255B3C7A4B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84070" y="3997166"/>
            <a:ext cx="852250" cy="1136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095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 LAB</a:t>
            </a:r>
            <a:endParaRPr lang="fa-IR" dirty="0"/>
          </a:p>
        </p:txBody>
      </p:sp>
      <p:pic>
        <p:nvPicPr>
          <p:cNvPr id="4" name="Content Placeholder 3"/>
          <p:cNvPicPr>
            <a:picLocks noGrp="1" noChangeAspect="1"/>
          </p:cNvPicPr>
          <p:nvPr>
            <p:ph idx="1"/>
          </p:nvPr>
        </p:nvPicPr>
        <p:blipFill rotWithShape="1">
          <a:blip r:embed="rId2" cstate="print"/>
          <a:srcRect t="7143" r="70827" b="63993"/>
          <a:stretch/>
        </p:blipFill>
        <p:spPr>
          <a:xfrm>
            <a:off x="1097280" y="2177142"/>
            <a:ext cx="4165043" cy="258354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728686" y="2061030"/>
            <a:ext cx="6197599" cy="3343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t>Step 2</a:t>
            </a:r>
            <a:endParaRPr lang="en-US" sz="9600" dirty="0"/>
          </a:p>
        </p:txBody>
      </p:sp>
      <p:pic>
        <p:nvPicPr>
          <p:cNvPr id="5" name="Picture 4">
            <a:extLst>
              <a:ext uri="{FF2B5EF4-FFF2-40B4-BE49-F238E27FC236}">
                <a16:creationId xmlns:a16="http://schemas.microsoft.com/office/drawing/2014/main" id="{F328D52E-C048-F40B-40A7-680AFE8B7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2653" y="3425062"/>
            <a:ext cx="1964288" cy="280078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 Illness</a:t>
            </a:r>
          </a:p>
        </p:txBody>
      </p:sp>
      <p:sp>
        <p:nvSpPr>
          <p:cNvPr id="3" name="Content Placeholder 2"/>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After a year, she was referred to a nephrologist because her weakness progressed, and she developed polyuria, </a:t>
            </a:r>
            <a:r>
              <a:rPr lang="en-US" sz="2400" dirty="0" err="1">
                <a:latin typeface="Times New Roman" panose="02020603050405020304" pitchFamily="18" charset="0"/>
                <a:cs typeface="Times New Roman" panose="02020603050405020304" pitchFamily="18" charset="0"/>
              </a:rPr>
              <a:t>nocturia</a:t>
            </a:r>
            <a:r>
              <a:rPr lang="en-US" sz="2400" dirty="0">
                <a:latin typeface="Times New Roman" panose="02020603050405020304" pitchFamily="18" charset="0"/>
                <a:cs typeface="Times New Roman" panose="02020603050405020304" pitchFamily="18" charset="0"/>
              </a:rPr>
              <a:t> and headache. She was admitted several times due to severe hypokalemia and weakness. During this period, she received the following medications to control hypokalemia: Intravenous potassium chloride and various oral medications including spironolactone up to maximum 500 mg per day (discontinued due to menstrual disorders); </a:t>
            </a:r>
            <a:r>
              <a:rPr lang="en-US" sz="2400" dirty="0" err="1">
                <a:latin typeface="Times New Roman" panose="02020603050405020304" pitchFamily="18" charset="0"/>
                <a:cs typeface="Times New Roman" panose="02020603050405020304" pitchFamily="18" charset="0"/>
              </a:rPr>
              <a:t>eplerenone</a:t>
            </a:r>
            <a:r>
              <a:rPr lang="en-US" sz="2400" dirty="0">
                <a:latin typeface="Times New Roman" panose="02020603050405020304" pitchFamily="18" charset="0"/>
                <a:cs typeface="Times New Roman" panose="02020603050405020304" pitchFamily="18" charset="0"/>
              </a:rPr>
              <a:t> 100 mg twice daily; potassium chloride 600 mg tablets up to 5 doses per day. Within all outpatient and inpatient visits, the blood pressure was normal </a:t>
            </a:r>
          </a:p>
        </p:txBody>
      </p:sp>
      <p:pic>
        <p:nvPicPr>
          <p:cNvPr id="5" name="Picture 4">
            <a:extLst>
              <a:ext uri="{FF2B5EF4-FFF2-40B4-BE49-F238E27FC236}">
                <a16:creationId xmlns:a16="http://schemas.microsoft.com/office/drawing/2014/main" id="{F0B66906-F3FD-A447-AFC1-F137E6C63A1B}"/>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75000" t="51477" r="22306" b="29789"/>
          <a:stretch/>
        </p:blipFill>
        <p:spPr>
          <a:xfrm>
            <a:off x="289367" y="0"/>
            <a:ext cx="659757" cy="2580950"/>
          </a:xfrm>
          <a:prstGeom prst="rect">
            <a:avLst/>
          </a:prstGeom>
        </p:spPr>
      </p:pic>
      <p:pic>
        <p:nvPicPr>
          <p:cNvPr id="6" name="Picture 5">
            <a:extLst>
              <a:ext uri="{FF2B5EF4-FFF2-40B4-BE49-F238E27FC236}">
                <a16:creationId xmlns:a16="http://schemas.microsoft.com/office/drawing/2014/main" id="{AC37DEA9-27DC-CFE7-ECAD-FB161A13473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77686" t="51477" r="19715" b="29789"/>
          <a:stretch/>
        </p:blipFill>
        <p:spPr>
          <a:xfrm>
            <a:off x="289367" y="2737617"/>
            <a:ext cx="636607" cy="2580950"/>
          </a:xfrm>
          <a:prstGeom prst="rect">
            <a:avLst/>
          </a:prstGeom>
        </p:spPr>
      </p:pic>
      <p:pic>
        <p:nvPicPr>
          <p:cNvPr id="7" name="Picture 6">
            <a:extLst>
              <a:ext uri="{FF2B5EF4-FFF2-40B4-BE49-F238E27FC236}">
                <a16:creationId xmlns:a16="http://schemas.microsoft.com/office/drawing/2014/main" id="{7D2C1991-EBEB-4E6D-C43B-9B38CF356EC3}"/>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80467" t="51477" r="16839" b="29789"/>
          <a:stretch/>
        </p:blipFill>
        <p:spPr>
          <a:xfrm>
            <a:off x="289367" y="5475234"/>
            <a:ext cx="659757" cy="2580950"/>
          </a:xfrm>
          <a:prstGeom prst="rect">
            <a:avLst/>
          </a:prstGeom>
        </p:spPr>
      </p:pic>
    </p:spTree>
    <p:extLst>
      <p:ext uri="{BB962C8B-B14F-4D97-AF65-F5344CB8AC3E}">
        <p14:creationId xmlns:p14="http://schemas.microsoft.com/office/powerpoint/2010/main" val="38171824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 LAB(after 2 weak)</a:t>
            </a:r>
            <a:endParaRPr lang="fa-IR"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94535233"/>
              </p:ext>
            </p:extLst>
          </p:nvPr>
        </p:nvGraphicFramePr>
        <p:xfrm>
          <a:off x="1096961" y="1846261"/>
          <a:ext cx="2473552" cy="2580596"/>
        </p:xfrm>
        <a:graphic>
          <a:graphicData uri="http://schemas.openxmlformats.org/drawingml/2006/table">
            <a:tbl>
              <a:tblPr firstRow="1" bandRow="1">
                <a:tableStyleId>{5C22544A-7EE6-4342-B048-85BDC9FD1C3A}</a:tableStyleId>
              </a:tblPr>
              <a:tblGrid>
                <a:gridCol w="1236776">
                  <a:extLst>
                    <a:ext uri="{9D8B030D-6E8A-4147-A177-3AD203B41FA5}">
                      <a16:colId xmlns:a16="http://schemas.microsoft.com/office/drawing/2014/main" val="3695973367"/>
                    </a:ext>
                  </a:extLst>
                </a:gridCol>
                <a:gridCol w="1236776">
                  <a:extLst>
                    <a:ext uri="{9D8B030D-6E8A-4147-A177-3AD203B41FA5}">
                      <a16:colId xmlns:a16="http://schemas.microsoft.com/office/drawing/2014/main" val="3504911470"/>
                    </a:ext>
                  </a:extLst>
                </a:gridCol>
              </a:tblGrid>
              <a:tr h="1290298">
                <a:tc>
                  <a:txBody>
                    <a:bodyPr/>
                    <a:lstStyle/>
                    <a:p>
                      <a:pPr algn="ctr"/>
                      <a:r>
                        <a:rPr lang="en-US" dirty="0" smtClean="0">
                          <a:solidFill>
                            <a:schemeClr val="tx1"/>
                          </a:solidFill>
                        </a:rPr>
                        <a:t>Na</a:t>
                      </a:r>
                      <a:endParaRPr lang="en-US" dirty="0">
                        <a:solidFill>
                          <a:schemeClr val="tx1"/>
                        </a:solidFill>
                      </a:endParaRPr>
                    </a:p>
                  </a:txBody>
                  <a:tcPr anchor="ctr"/>
                </a:tc>
                <a:tc>
                  <a:txBody>
                    <a:bodyPr/>
                    <a:lstStyle/>
                    <a:p>
                      <a:pPr algn="ctr"/>
                      <a:r>
                        <a:rPr lang="en-US" dirty="0" smtClean="0">
                          <a:solidFill>
                            <a:schemeClr val="tx1"/>
                          </a:solidFill>
                        </a:rPr>
                        <a:t>138</a:t>
                      </a:r>
                      <a:endParaRPr lang="en-US" dirty="0">
                        <a:solidFill>
                          <a:schemeClr val="tx1"/>
                        </a:solidFill>
                      </a:endParaRPr>
                    </a:p>
                  </a:txBody>
                  <a:tcPr anchor="ctr"/>
                </a:tc>
                <a:extLst>
                  <a:ext uri="{0D108BD9-81ED-4DB2-BD59-A6C34878D82A}">
                    <a16:rowId xmlns:a16="http://schemas.microsoft.com/office/drawing/2014/main" val="2534427069"/>
                  </a:ext>
                </a:extLst>
              </a:tr>
              <a:tr h="1290298">
                <a:tc>
                  <a:txBody>
                    <a:bodyPr/>
                    <a:lstStyle/>
                    <a:p>
                      <a:pPr algn="ctr"/>
                      <a:r>
                        <a:rPr lang="en-US" b="1" dirty="0" smtClean="0">
                          <a:solidFill>
                            <a:schemeClr val="tx1"/>
                          </a:solidFill>
                        </a:rPr>
                        <a:t>k</a:t>
                      </a:r>
                      <a:endParaRPr lang="en-US" b="1" dirty="0">
                        <a:solidFill>
                          <a:schemeClr val="tx1"/>
                        </a:solidFill>
                      </a:endParaRPr>
                    </a:p>
                  </a:txBody>
                  <a:tcPr anchor="ctr"/>
                </a:tc>
                <a:tc>
                  <a:txBody>
                    <a:bodyPr/>
                    <a:lstStyle/>
                    <a:p>
                      <a:pPr algn="ctr"/>
                      <a:r>
                        <a:rPr lang="en-US" b="1" dirty="0" smtClean="0">
                          <a:solidFill>
                            <a:schemeClr val="tx1"/>
                          </a:solidFill>
                        </a:rPr>
                        <a:t>3.3</a:t>
                      </a:r>
                      <a:endParaRPr lang="en-US" b="1" dirty="0">
                        <a:solidFill>
                          <a:schemeClr val="tx1"/>
                        </a:solidFill>
                      </a:endParaRPr>
                    </a:p>
                  </a:txBody>
                  <a:tcPr anchor="ctr"/>
                </a:tc>
                <a:extLst>
                  <a:ext uri="{0D108BD9-81ED-4DB2-BD59-A6C34878D82A}">
                    <a16:rowId xmlns:a16="http://schemas.microsoft.com/office/drawing/2014/main" val="3668941018"/>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OC\Desktop\normotensiveHA\94.1.29\3.jpg"/>
          <p:cNvPicPr>
            <a:picLocks noGrp="1" noChangeAspect="1" noChangeArrowheads="1"/>
          </p:cNvPicPr>
          <p:nvPr>
            <p:ph idx="1"/>
          </p:nvPr>
        </p:nvPicPr>
        <p:blipFill rotWithShape="1">
          <a:blip r:embed="rId2" cstate="print"/>
          <a:srcRect t="30456" b="20038"/>
          <a:stretch/>
        </p:blipFill>
        <p:spPr bwMode="auto">
          <a:xfrm>
            <a:off x="633680" y="1190171"/>
            <a:ext cx="10985599" cy="3860800"/>
          </a:xfrm>
          <a:prstGeom prst="rect">
            <a:avLst/>
          </a:prstGeom>
          <a:noFill/>
        </p:spPr>
      </p:pic>
      <p:sp>
        <p:nvSpPr>
          <p:cNvPr id="9" name="TextBox 8"/>
          <p:cNvSpPr txBox="1"/>
          <p:nvPr/>
        </p:nvSpPr>
        <p:spPr>
          <a:xfrm>
            <a:off x="7043058" y="4038600"/>
            <a:ext cx="2819400" cy="584775"/>
          </a:xfrm>
          <a:prstGeom prst="rect">
            <a:avLst/>
          </a:prstGeom>
          <a:solidFill>
            <a:srgbClr val="92D050"/>
          </a:solidFill>
          <a:ln w="19050" cmpd="sng">
            <a:solidFill>
              <a:schemeClr val="accent1"/>
            </a:solidFill>
          </a:ln>
        </p:spPr>
        <p:txBody>
          <a:bodyPr wrap="square" rtlCol="0">
            <a:spAutoFit/>
          </a:bodyPr>
          <a:lstStyle/>
          <a:p>
            <a:r>
              <a:rPr lang="en-US" sz="3200" b="1" dirty="0"/>
              <a:t>TTKG = 15.3</a:t>
            </a:r>
          </a:p>
        </p:txBody>
      </p:sp>
    </p:spTree>
    <p:extLst>
      <p:ext uri="{BB962C8B-B14F-4D97-AF65-F5344CB8AC3E}">
        <p14:creationId xmlns:p14="http://schemas.microsoft.com/office/powerpoint/2010/main" val="8996951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r>
              <a:rPr lang="en-US" baseline="30000" dirty="0" smtClean="0"/>
              <a:t>ND</a:t>
            </a:r>
            <a:r>
              <a:rPr lang="en-US" dirty="0" smtClean="0"/>
              <a:t> </a:t>
            </a:r>
            <a:r>
              <a:rPr lang="en-US" dirty="0"/>
              <a:t>LAB(after </a:t>
            </a:r>
            <a:r>
              <a:rPr lang="en-US" dirty="0" smtClean="0"/>
              <a:t>4 month)</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58179789"/>
              </p:ext>
            </p:extLst>
          </p:nvPr>
        </p:nvGraphicFramePr>
        <p:xfrm>
          <a:off x="1097280" y="2394858"/>
          <a:ext cx="2836092" cy="1885676"/>
        </p:xfrm>
        <a:graphic>
          <a:graphicData uri="http://schemas.openxmlformats.org/drawingml/2006/table">
            <a:tbl>
              <a:tblPr firstRow="1" bandRow="1">
                <a:tableStyleId>{5C22544A-7EE6-4342-B048-85BDC9FD1C3A}</a:tableStyleId>
              </a:tblPr>
              <a:tblGrid>
                <a:gridCol w="1418046">
                  <a:extLst>
                    <a:ext uri="{9D8B030D-6E8A-4147-A177-3AD203B41FA5}">
                      <a16:colId xmlns:a16="http://schemas.microsoft.com/office/drawing/2014/main" val="534201953"/>
                    </a:ext>
                  </a:extLst>
                </a:gridCol>
                <a:gridCol w="1418046">
                  <a:extLst>
                    <a:ext uri="{9D8B030D-6E8A-4147-A177-3AD203B41FA5}">
                      <a16:colId xmlns:a16="http://schemas.microsoft.com/office/drawing/2014/main" val="42695035"/>
                    </a:ext>
                  </a:extLst>
                </a:gridCol>
              </a:tblGrid>
              <a:tr h="928913">
                <a:tc>
                  <a:txBody>
                    <a:bodyPr/>
                    <a:lstStyle/>
                    <a:p>
                      <a:pPr algn="ctr"/>
                      <a:r>
                        <a:rPr lang="en-US" sz="2400" b="1" dirty="0" smtClean="0">
                          <a:solidFill>
                            <a:schemeClr val="tx1"/>
                          </a:solidFill>
                        </a:rPr>
                        <a:t>Na</a:t>
                      </a:r>
                      <a:endParaRPr lang="en-US" sz="2400" b="1" dirty="0">
                        <a:solidFill>
                          <a:schemeClr val="tx1"/>
                        </a:solidFill>
                      </a:endParaRPr>
                    </a:p>
                  </a:txBody>
                  <a:tcPr/>
                </a:tc>
                <a:tc>
                  <a:txBody>
                    <a:bodyPr/>
                    <a:lstStyle/>
                    <a:p>
                      <a:pPr algn="ctr"/>
                      <a:r>
                        <a:rPr lang="en-US" b="1" dirty="0" smtClean="0">
                          <a:solidFill>
                            <a:schemeClr val="tx1"/>
                          </a:solidFill>
                        </a:rPr>
                        <a:t>143</a:t>
                      </a:r>
                      <a:endParaRPr lang="en-US" b="1" dirty="0">
                        <a:solidFill>
                          <a:schemeClr val="tx1"/>
                        </a:solidFill>
                      </a:endParaRPr>
                    </a:p>
                  </a:txBody>
                  <a:tcPr/>
                </a:tc>
                <a:extLst>
                  <a:ext uri="{0D108BD9-81ED-4DB2-BD59-A6C34878D82A}">
                    <a16:rowId xmlns:a16="http://schemas.microsoft.com/office/drawing/2014/main" val="2665165240"/>
                  </a:ext>
                </a:extLst>
              </a:tr>
              <a:tr h="956763">
                <a:tc>
                  <a:txBody>
                    <a:bodyPr/>
                    <a:lstStyle/>
                    <a:p>
                      <a:pPr algn="ctr"/>
                      <a:r>
                        <a:rPr lang="en-US" sz="2400" b="1" dirty="0" smtClean="0">
                          <a:solidFill>
                            <a:schemeClr val="tx1"/>
                          </a:solidFill>
                        </a:rPr>
                        <a:t>k</a:t>
                      </a:r>
                      <a:endParaRPr lang="en-US" sz="2400" b="1" dirty="0">
                        <a:solidFill>
                          <a:schemeClr val="tx1"/>
                        </a:solidFill>
                      </a:endParaRPr>
                    </a:p>
                  </a:txBody>
                  <a:tcPr/>
                </a:tc>
                <a:tc>
                  <a:txBody>
                    <a:bodyPr/>
                    <a:lstStyle/>
                    <a:p>
                      <a:pPr algn="ctr"/>
                      <a:r>
                        <a:rPr lang="en-US" b="1" dirty="0" smtClean="0">
                          <a:solidFill>
                            <a:schemeClr val="tx1"/>
                          </a:solidFill>
                        </a:rPr>
                        <a:t>3.1</a:t>
                      </a:r>
                      <a:endParaRPr lang="en-US" b="1" dirty="0">
                        <a:solidFill>
                          <a:schemeClr val="tx1"/>
                        </a:solidFill>
                      </a:endParaRPr>
                    </a:p>
                  </a:txBody>
                  <a:tcPr/>
                </a:tc>
                <a:extLst>
                  <a:ext uri="{0D108BD9-81ED-4DB2-BD59-A6C34878D82A}">
                    <a16:rowId xmlns:a16="http://schemas.microsoft.com/office/drawing/2014/main" val="225928699"/>
                  </a:ext>
                </a:extLst>
              </a:tr>
            </a:tbl>
          </a:graphicData>
        </a:graphic>
      </p:graphicFrame>
    </p:spTree>
    <p:extLst>
      <p:ext uri="{BB962C8B-B14F-4D97-AF65-F5344CB8AC3E}">
        <p14:creationId xmlns:p14="http://schemas.microsoft.com/office/powerpoint/2010/main" val="2946382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OC\Desktop\normotensiveHA\94.6.10\6.jpg"/>
          <p:cNvPicPr>
            <a:picLocks noGrp="1" noChangeAspect="1" noChangeArrowheads="1"/>
          </p:cNvPicPr>
          <p:nvPr>
            <p:ph idx="1"/>
          </p:nvPr>
        </p:nvPicPr>
        <p:blipFill rotWithShape="1">
          <a:blip r:embed="rId2" cstate="print"/>
          <a:srcRect t="28070" b="16005"/>
          <a:stretch/>
        </p:blipFill>
        <p:spPr bwMode="auto">
          <a:xfrm>
            <a:off x="847869" y="885372"/>
            <a:ext cx="10188335" cy="4499430"/>
          </a:xfrm>
          <a:prstGeom prst="rect">
            <a:avLst/>
          </a:prstGeom>
          <a:noFill/>
        </p:spPr>
      </p:pic>
    </p:spTree>
    <p:extLst>
      <p:ext uri="{BB962C8B-B14F-4D97-AF65-F5344CB8AC3E}">
        <p14:creationId xmlns:p14="http://schemas.microsoft.com/office/powerpoint/2010/main" val="1811728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26736-59E8-CB92-D15F-CD3CCC913D44}"/>
              </a:ext>
            </a:extLst>
          </p:cNvPr>
          <p:cNvSpPr>
            <a:spLocks noGrp="1"/>
          </p:cNvSpPr>
          <p:nvPr>
            <p:ph type="title"/>
          </p:nvPr>
        </p:nvSpPr>
        <p:spPr/>
        <p:txBody>
          <a:bodyPr/>
          <a:lstStyle/>
          <a:p>
            <a:r>
              <a:rPr lang="en-US" dirty="0"/>
              <a:t>ID</a:t>
            </a:r>
          </a:p>
        </p:txBody>
      </p:sp>
      <p:sp>
        <p:nvSpPr>
          <p:cNvPr id="3" name="Content Placeholder 2">
            <a:extLst>
              <a:ext uri="{FF2B5EF4-FFF2-40B4-BE49-F238E27FC236}">
                <a16:creationId xmlns:a16="http://schemas.microsoft.com/office/drawing/2014/main" id="{1FCF0B98-6CD0-89C0-60EE-81177F4F0E25}"/>
              </a:ext>
            </a:extLst>
          </p:cNvPr>
          <p:cNvSpPr>
            <a:spLocks noGrp="1"/>
          </p:cNvSpPr>
          <p:nvPr>
            <p:ph idx="1"/>
          </p:nvPr>
        </p:nvSpPr>
        <p:spPr>
          <a:xfrm>
            <a:off x="1306286" y="2073997"/>
            <a:ext cx="6214965" cy="1374053"/>
          </a:xfrm>
        </p:spPr>
        <p:txBody>
          <a:bodyPr>
            <a:noAutofit/>
          </a:bodyPr>
          <a:lstStyle/>
          <a:p>
            <a:r>
              <a:rPr lang="en-US" sz="2800" dirty="0">
                <a:latin typeface="Times New Roman" panose="02020603050405020304" pitchFamily="18" charset="0"/>
                <a:cs typeface="Times New Roman" panose="02020603050405020304" pitchFamily="18" charset="0"/>
              </a:rPr>
              <a:t>37-year-old </a:t>
            </a:r>
            <a:r>
              <a:rPr lang="en-US" sz="2800" dirty="0" smtClean="0">
                <a:latin typeface="Times New Roman" panose="02020603050405020304" pitchFamily="18" charset="0"/>
                <a:cs typeface="Times New Roman" panose="02020603050405020304" pitchFamily="18" charset="0"/>
              </a:rPr>
              <a:t>woman</a:t>
            </a:r>
            <a:endParaRPr lang="en-US" sz="2800" dirty="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From </a:t>
            </a:r>
            <a:r>
              <a:rPr lang="en-US" sz="2800" dirty="0" err="1" smtClean="0">
                <a:latin typeface="Times New Roman" panose="02020603050405020304" pitchFamily="18" charset="0"/>
                <a:cs typeface="Times New Roman" panose="02020603050405020304" pitchFamily="18" charset="0"/>
              </a:rPr>
              <a:t>tehran</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Married</a:t>
            </a:r>
            <a:r>
              <a:rPr lang="en-US" sz="2800" dirty="0">
                <a:latin typeface="Times New Roman" panose="02020603050405020304" pitchFamily="18" charset="0"/>
                <a:cs typeface="Times New Roman" panose="02020603050405020304" pitchFamily="18" charset="0"/>
              </a:rPr>
              <a:t>, housewife, with two children</a:t>
            </a:r>
          </a:p>
        </p:txBody>
      </p:sp>
      <p:pic>
        <p:nvPicPr>
          <p:cNvPr id="6" name="Picture 5">
            <a:extLst>
              <a:ext uri="{FF2B5EF4-FFF2-40B4-BE49-F238E27FC236}">
                <a16:creationId xmlns:a16="http://schemas.microsoft.com/office/drawing/2014/main" id="{F328D52E-C048-F40B-40A7-680AFE8B7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2653" y="3425062"/>
            <a:ext cx="1964288" cy="2800789"/>
          </a:xfrm>
          <a:prstGeom prst="rect">
            <a:avLst/>
          </a:prstGeom>
        </p:spPr>
      </p:pic>
    </p:spTree>
    <p:extLst>
      <p:ext uri="{BB962C8B-B14F-4D97-AF65-F5344CB8AC3E}">
        <p14:creationId xmlns:p14="http://schemas.microsoft.com/office/powerpoint/2010/main" val="28225002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a:t>
            </a:r>
            <a:r>
              <a:rPr lang="en-US" baseline="30000" dirty="0" smtClean="0"/>
              <a:t>ND</a:t>
            </a:r>
            <a:r>
              <a:rPr lang="en-US" dirty="0" smtClean="0"/>
              <a:t> </a:t>
            </a:r>
            <a:r>
              <a:rPr lang="en-US" dirty="0"/>
              <a:t>LAB(after </a:t>
            </a:r>
            <a:r>
              <a:rPr lang="en-US" dirty="0" smtClean="0"/>
              <a:t>3 </a:t>
            </a:r>
            <a:r>
              <a:rPr lang="en-US" dirty="0"/>
              <a:t>month)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91658124"/>
              </p:ext>
            </p:extLst>
          </p:nvPr>
        </p:nvGraphicFramePr>
        <p:xfrm>
          <a:off x="1097280" y="2441347"/>
          <a:ext cx="3126694" cy="1927452"/>
        </p:xfrm>
        <a:graphic>
          <a:graphicData uri="http://schemas.openxmlformats.org/drawingml/2006/table">
            <a:tbl>
              <a:tblPr firstRow="1" bandRow="1">
                <a:tableStyleId>{5C22544A-7EE6-4342-B048-85BDC9FD1C3A}</a:tableStyleId>
              </a:tblPr>
              <a:tblGrid>
                <a:gridCol w="1563347">
                  <a:extLst>
                    <a:ext uri="{9D8B030D-6E8A-4147-A177-3AD203B41FA5}">
                      <a16:colId xmlns:a16="http://schemas.microsoft.com/office/drawing/2014/main" val="1082360557"/>
                    </a:ext>
                  </a:extLst>
                </a:gridCol>
                <a:gridCol w="1563347">
                  <a:extLst>
                    <a:ext uri="{9D8B030D-6E8A-4147-A177-3AD203B41FA5}">
                      <a16:colId xmlns:a16="http://schemas.microsoft.com/office/drawing/2014/main" val="1056637752"/>
                    </a:ext>
                  </a:extLst>
                </a:gridCol>
              </a:tblGrid>
              <a:tr h="963726">
                <a:tc>
                  <a:txBody>
                    <a:bodyPr/>
                    <a:lstStyle/>
                    <a:p>
                      <a:pPr algn="ctr"/>
                      <a:r>
                        <a:rPr lang="en-US" sz="2400" b="1" dirty="0" smtClean="0">
                          <a:solidFill>
                            <a:schemeClr val="tx1"/>
                          </a:solidFill>
                        </a:rPr>
                        <a:t>Na</a:t>
                      </a:r>
                      <a:endParaRPr lang="en-US" sz="2400" b="1" dirty="0">
                        <a:solidFill>
                          <a:schemeClr val="tx1"/>
                        </a:solidFill>
                      </a:endParaRPr>
                    </a:p>
                  </a:txBody>
                  <a:tcPr anchor="ctr"/>
                </a:tc>
                <a:tc>
                  <a:txBody>
                    <a:bodyPr/>
                    <a:lstStyle/>
                    <a:p>
                      <a:pPr algn="ctr"/>
                      <a:r>
                        <a:rPr lang="en-US" b="1" dirty="0" smtClean="0">
                          <a:solidFill>
                            <a:schemeClr val="tx1"/>
                          </a:solidFill>
                        </a:rPr>
                        <a:t>137</a:t>
                      </a:r>
                      <a:endParaRPr lang="en-US" b="1" dirty="0">
                        <a:solidFill>
                          <a:schemeClr val="tx1"/>
                        </a:solidFill>
                      </a:endParaRPr>
                    </a:p>
                  </a:txBody>
                  <a:tcPr anchor="ctr"/>
                </a:tc>
                <a:extLst>
                  <a:ext uri="{0D108BD9-81ED-4DB2-BD59-A6C34878D82A}">
                    <a16:rowId xmlns:a16="http://schemas.microsoft.com/office/drawing/2014/main" val="2488257515"/>
                  </a:ext>
                </a:extLst>
              </a:tr>
              <a:tr h="963726">
                <a:tc>
                  <a:txBody>
                    <a:bodyPr/>
                    <a:lstStyle/>
                    <a:p>
                      <a:pPr algn="ctr"/>
                      <a:r>
                        <a:rPr lang="en-US" sz="2400" b="1" dirty="0" smtClean="0">
                          <a:solidFill>
                            <a:schemeClr val="tx1"/>
                          </a:solidFill>
                        </a:rPr>
                        <a:t>k</a:t>
                      </a:r>
                      <a:endParaRPr lang="en-US" sz="2400" b="1" dirty="0">
                        <a:solidFill>
                          <a:schemeClr val="tx1"/>
                        </a:solidFill>
                      </a:endParaRPr>
                    </a:p>
                  </a:txBody>
                  <a:tcPr anchor="ctr"/>
                </a:tc>
                <a:tc>
                  <a:txBody>
                    <a:bodyPr/>
                    <a:lstStyle/>
                    <a:p>
                      <a:pPr algn="ctr"/>
                      <a:r>
                        <a:rPr lang="en-US" b="1" dirty="0" smtClean="0"/>
                        <a:t>2.8</a:t>
                      </a:r>
                      <a:endParaRPr lang="en-US" b="1" dirty="0"/>
                    </a:p>
                  </a:txBody>
                  <a:tcPr anchor="ctr"/>
                </a:tc>
                <a:extLst>
                  <a:ext uri="{0D108BD9-81ED-4DB2-BD59-A6C34878D82A}">
                    <a16:rowId xmlns:a16="http://schemas.microsoft.com/office/drawing/2014/main" val="490439042"/>
                  </a:ext>
                </a:extLst>
              </a:tr>
            </a:tbl>
          </a:graphicData>
        </a:graphic>
      </p:graphicFrame>
    </p:spTree>
    <p:extLst>
      <p:ext uri="{BB962C8B-B14F-4D97-AF65-F5344CB8AC3E}">
        <p14:creationId xmlns:p14="http://schemas.microsoft.com/office/powerpoint/2010/main" val="4190823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OC\Desktop\normotensiveHA\94.9.2\5.jpg"/>
          <p:cNvPicPr>
            <a:picLocks noGrp="1" noChangeAspect="1" noChangeArrowheads="1"/>
          </p:cNvPicPr>
          <p:nvPr>
            <p:ph idx="1"/>
          </p:nvPr>
        </p:nvPicPr>
        <p:blipFill rotWithShape="1">
          <a:blip r:embed="rId2" cstate="print"/>
          <a:srcRect t="32455" b="17036"/>
          <a:stretch/>
        </p:blipFill>
        <p:spPr bwMode="auto">
          <a:xfrm>
            <a:off x="646570" y="1117600"/>
            <a:ext cx="10031550" cy="4412343"/>
          </a:xfrm>
          <a:prstGeom prst="rect">
            <a:avLst/>
          </a:prstGeom>
          <a:noFill/>
        </p:spPr>
      </p:pic>
    </p:spTree>
    <p:extLst>
      <p:ext uri="{BB962C8B-B14F-4D97-AF65-F5344CB8AC3E}">
        <p14:creationId xmlns:p14="http://schemas.microsoft.com/office/powerpoint/2010/main" val="105203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026195" y="1279677"/>
            <a:ext cx="7582262" cy="3945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t>Step 3</a:t>
            </a:r>
            <a:endParaRPr lang="en-US" sz="9600" dirty="0"/>
          </a:p>
        </p:txBody>
      </p:sp>
      <p:pic>
        <p:nvPicPr>
          <p:cNvPr id="7" name="Picture 6">
            <a:extLst>
              <a:ext uri="{FF2B5EF4-FFF2-40B4-BE49-F238E27FC236}">
                <a16:creationId xmlns:a16="http://schemas.microsoft.com/office/drawing/2014/main" id="{F328D52E-C048-F40B-40A7-680AFE8B7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2653" y="3425062"/>
            <a:ext cx="1964288" cy="280078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240971" y="2299504"/>
            <a:ext cx="10058400" cy="174998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Two years later, following a urinary tract infection (UTI), she was admitted to the hospital. A computed tomography scan was ordered to rule out complicated pyelonephritis. Incidentally a homogenous well-defined mass of 21 × 17 mm and HU= -10 was detected in the left adrenal</a:t>
            </a:r>
          </a:p>
        </p:txBody>
      </p:sp>
    </p:spTree>
    <p:extLst>
      <p:ext uri="{BB962C8B-B14F-4D97-AF65-F5344CB8AC3E}">
        <p14:creationId xmlns:p14="http://schemas.microsoft.com/office/powerpoint/2010/main" val="33360226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Amir\Desktop\New folder (3)\New folder (2)\20161021_141614_20161021184346857.jpg"/>
          <p:cNvPicPr>
            <a:picLocks noGrp="1" noChangeAspect="1" noChangeArrowheads="1"/>
          </p:cNvPicPr>
          <p:nvPr>
            <p:ph idx="1"/>
          </p:nvPr>
        </p:nvPicPr>
        <p:blipFill rotWithShape="1">
          <a:blip r:embed="rId2" cstate="print"/>
          <a:srcRect t="29765" b="17864"/>
          <a:stretch/>
        </p:blipFill>
        <p:spPr bwMode="auto">
          <a:xfrm>
            <a:off x="928915" y="286603"/>
            <a:ext cx="9695542" cy="5838425"/>
          </a:xfrm>
          <a:prstGeom prst="rect">
            <a:avLst/>
          </a:prstGeom>
          <a:noFill/>
        </p:spPr>
      </p:pic>
    </p:spTree>
    <p:extLst>
      <p:ext uri="{BB962C8B-B14F-4D97-AF65-F5344CB8AC3E}">
        <p14:creationId xmlns:p14="http://schemas.microsoft.com/office/powerpoint/2010/main" val="369768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097280" y="457200"/>
            <a:ext cx="8697884" cy="5638800"/>
          </a:xfrm>
          <a:prstGeom prst="rect">
            <a:avLst/>
          </a:prstGeom>
        </p:spPr>
      </p:pic>
    </p:spTree>
    <p:extLst>
      <p:ext uri="{BB962C8B-B14F-4D97-AF65-F5344CB8AC3E}">
        <p14:creationId xmlns:p14="http://schemas.microsoft.com/office/powerpoint/2010/main" val="1081480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987863" y="387927"/>
            <a:ext cx="9603937" cy="5717598"/>
          </a:xfrm>
          <a:prstGeom prst="rect">
            <a:avLst/>
          </a:prstGeom>
        </p:spPr>
      </p:pic>
    </p:spTree>
    <p:extLst>
      <p:ext uri="{BB962C8B-B14F-4D97-AF65-F5344CB8AC3E}">
        <p14:creationId xmlns:p14="http://schemas.microsoft.com/office/powerpoint/2010/main" val="506078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2569029" y="5312229"/>
            <a:ext cx="1567542" cy="1741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2"/>
          <a:stretch>
            <a:fillRect/>
          </a:stretch>
        </p:blipFill>
        <p:spPr>
          <a:xfrm>
            <a:off x="1097280" y="286603"/>
            <a:ext cx="8018145" cy="5997617"/>
          </a:xfrm>
          <a:prstGeom prst="rect">
            <a:avLst/>
          </a:prstGeom>
        </p:spPr>
      </p:pic>
    </p:spTree>
    <p:extLst>
      <p:ext uri="{BB962C8B-B14F-4D97-AF65-F5344CB8AC3E}">
        <p14:creationId xmlns:p14="http://schemas.microsoft.com/office/powerpoint/2010/main" val="387605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1205346" y="415636"/>
            <a:ext cx="8043430" cy="5680364"/>
          </a:xfrm>
          <a:prstGeom prst="rect">
            <a:avLst/>
          </a:prstGeom>
        </p:spPr>
      </p:pic>
    </p:spTree>
    <p:extLst>
      <p:ext uri="{BB962C8B-B14F-4D97-AF65-F5344CB8AC3E}">
        <p14:creationId xmlns:p14="http://schemas.microsoft.com/office/powerpoint/2010/main" val="2860557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C:\Users\Amir\Desktop\New folder (3)\New folder (2)\20161021_141927_20161021183959481.jpg"/>
          <p:cNvPicPr>
            <a:picLocks noChangeAspect="1" noChangeArrowheads="1"/>
          </p:cNvPicPr>
          <p:nvPr/>
        </p:nvPicPr>
        <p:blipFill rotWithShape="1">
          <a:blip r:embed="rId2" cstate="print"/>
          <a:srcRect t="32971" b="9573"/>
          <a:stretch/>
        </p:blipFill>
        <p:spPr bwMode="auto">
          <a:xfrm>
            <a:off x="890962" y="159657"/>
            <a:ext cx="8339216" cy="6008914"/>
          </a:xfrm>
          <a:prstGeom prst="rect">
            <a:avLst/>
          </a:prstGeom>
          <a:noFill/>
        </p:spPr>
      </p:pic>
    </p:spTree>
    <p:extLst>
      <p:ext uri="{BB962C8B-B14F-4D97-AF65-F5344CB8AC3E}">
        <p14:creationId xmlns:p14="http://schemas.microsoft.com/office/powerpoint/2010/main" val="3722177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CHIEF COMPLAINT</a:t>
            </a:r>
          </a:p>
        </p:txBody>
      </p:sp>
      <p:sp>
        <p:nvSpPr>
          <p:cNvPr id="3" name="Content Placeholder 2"/>
          <p:cNvSpPr>
            <a:spLocks noGrp="1"/>
          </p:cNvSpPr>
          <p:nvPr>
            <p:ph idx="1"/>
          </p:nvPr>
        </p:nvSpPr>
        <p:spPr/>
        <p:txBody>
          <a:bodyPr>
            <a:normAutofit/>
          </a:bodyPr>
          <a:lstStyle/>
          <a:p>
            <a:endParaRPr lang="fa-IR" sz="2800" dirty="0" smtClean="0">
              <a:solidFill>
                <a:schemeClr val="bg2">
                  <a:lumMod val="25000"/>
                </a:schemeClr>
              </a:solidFill>
              <a:latin typeface="Times New Roman" panose="02020603050405020304" pitchFamily="18" charset="0"/>
              <a:cs typeface="Times New Roman" panose="02020603050405020304" pitchFamily="18" charset="0"/>
            </a:endParaRPr>
          </a:p>
          <a:p>
            <a:endParaRPr lang="fa-IR" sz="2800" dirty="0">
              <a:solidFill>
                <a:schemeClr val="bg2">
                  <a:lumMod val="25000"/>
                </a:schemeClr>
              </a:solidFill>
              <a:latin typeface="Times New Roman" panose="02020603050405020304" pitchFamily="18" charset="0"/>
              <a:cs typeface="Times New Roman" panose="02020603050405020304" pitchFamily="18" charset="0"/>
            </a:endParaRPr>
          </a:p>
          <a:p>
            <a:r>
              <a:rPr lang="en-US" sz="2800" dirty="0" smtClean="0">
                <a:solidFill>
                  <a:schemeClr val="bg2">
                    <a:lumMod val="25000"/>
                  </a:schemeClr>
                </a:solidFill>
                <a:latin typeface="Times New Roman" panose="02020603050405020304" pitchFamily="18" charset="0"/>
                <a:cs typeface="Times New Roman" panose="02020603050405020304" pitchFamily="18" charset="0"/>
              </a:rPr>
              <a:t>muscle </a:t>
            </a:r>
            <a:r>
              <a:rPr lang="en-US" sz="2800" dirty="0">
                <a:solidFill>
                  <a:schemeClr val="bg2">
                    <a:lumMod val="25000"/>
                  </a:schemeClr>
                </a:solidFill>
                <a:latin typeface="Times New Roman" panose="02020603050405020304" pitchFamily="18" charset="0"/>
                <a:cs typeface="Times New Roman" panose="02020603050405020304" pitchFamily="18" charset="0"/>
              </a:rPr>
              <a:t>cramps and weakness</a:t>
            </a:r>
            <a:endParaRPr lang="en-US"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6ABB5F5-A905-054F-AB9B-FFEB32D7FA54}"/>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31000"/>
                    </a14:imgEffect>
                    <a14:imgEffect>
                      <a14:brightnessContrast bright="14000" contrast="-40000"/>
                    </a14:imgEffect>
                  </a14:imgLayer>
                </a14:imgProps>
              </a:ext>
            </a:extLst>
          </a:blip>
          <a:srcRect l="18520" t="40272" r="69847" b="40408"/>
          <a:stretch/>
        </p:blipFill>
        <p:spPr>
          <a:xfrm flipH="1">
            <a:off x="7091383" y="2771191"/>
            <a:ext cx="3116308" cy="291129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7721600" y="286603"/>
            <a:ext cx="1349828" cy="4245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2438401" y="247650"/>
            <a:ext cx="6843712" cy="6362700"/>
          </a:xfrm>
          <a:prstGeom prst="rect">
            <a:avLst/>
          </a:prstGeom>
        </p:spPr>
      </p:pic>
    </p:spTree>
    <p:extLst>
      <p:ext uri="{BB962C8B-B14F-4D97-AF65-F5344CB8AC3E}">
        <p14:creationId xmlns:p14="http://schemas.microsoft.com/office/powerpoint/2010/main" val="2203867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2189018" y="481012"/>
            <a:ext cx="6428509" cy="5895975"/>
          </a:xfrm>
          <a:prstGeom prst="rect">
            <a:avLst/>
          </a:prstGeom>
        </p:spPr>
      </p:pic>
    </p:spTree>
    <p:extLst>
      <p:ext uri="{BB962C8B-B14F-4D97-AF65-F5344CB8AC3E}">
        <p14:creationId xmlns:p14="http://schemas.microsoft.com/office/powerpoint/2010/main" val="1557912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1648691" y="313580"/>
            <a:ext cx="7295284" cy="5949107"/>
          </a:xfrm>
          <a:prstGeom prst="rect">
            <a:avLst/>
          </a:prstGeom>
        </p:spPr>
      </p:pic>
    </p:spTree>
    <p:extLst>
      <p:ext uri="{BB962C8B-B14F-4D97-AF65-F5344CB8AC3E}">
        <p14:creationId xmlns:p14="http://schemas.microsoft.com/office/powerpoint/2010/main" val="28142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1526957" y="286603"/>
            <a:ext cx="8631455" cy="5989506"/>
          </a:xfrm>
          <a:prstGeom prst="rect">
            <a:avLst/>
          </a:prstGeom>
        </p:spPr>
      </p:pic>
    </p:spTree>
    <p:extLst>
      <p:ext uri="{BB962C8B-B14F-4D97-AF65-F5344CB8AC3E}">
        <p14:creationId xmlns:p14="http://schemas.microsoft.com/office/powerpoint/2010/main" val="1521209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466718"/>
            <a:ext cx="10058400" cy="1450757"/>
          </a:xfrm>
        </p:spPr>
        <p:txBody>
          <a:bodyPr/>
          <a:lstStyle/>
          <a:p>
            <a:r>
              <a:rPr lang="en-US" dirty="0" err="1"/>
              <a:t>Ald</a:t>
            </a:r>
            <a:r>
              <a:rPr lang="en-US" dirty="0"/>
              <a:t>/PRA ratio = 41.6</a:t>
            </a:r>
            <a:br>
              <a:rPr lang="en-US" dirty="0"/>
            </a:br>
            <a:endParaRPr lang="en-US" dirty="0"/>
          </a:p>
        </p:txBody>
      </p:sp>
      <p:graphicFrame>
        <p:nvGraphicFramePr>
          <p:cNvPr id="4" name="Content Placeholder 19"/>
          <p:cNvGraphicFramePr>
            <a:graphicFrameLocks/>
          </p:cNvGraphicFramePr>
          <p:nvPr>
            <p:extLst>
              <p:ext uri="{D42A27DB-BD31-4B8C-83A1-F6EECF244321}">
                <p14:modId xmlns:p14="http://schemas.microsoft.com/office/powerpoint/2010/main" val="3075315902"/>
              </p:ext>
            </p:extLst>
          </p:nvPr>
        </p:nvGraphicFramePr>
        <p:xfrm>
          <a:off x="1256938" y="1337733"/>
          <a:ext cx="8367485" cy="2595880"/>
        </p:xfrm>
        <a:graphic>
          <a:graphicData uri="http://schemas.openxmlformats.org/drawingml/2006/table">
            <a:tbl>
              <a:tblPr rtl="1" firstRow="1" bandRow="1">
                <a:tableStyleId>{3B4B98B0-60AC-42C2-AFA5-B58CD77FA1E5}</a:tableStyleId>
              </a:tblPr>
              <a:tblGrid>
                <a:gridCol w="2095567">
                  <a:extLst>
                    <a:ext uri="{9D8B030D-6E8A-4147-A177-3AD203B41FA5}">
                      <a16:colId xmlns:a16="http://schemas.microsoft.com/office/drawing/2014/main" val="20000"/>
                    </a:ext>
                  </a:extLst>
                </a:gridCol>
                <a:gridCol w="2447405">
                  <a:extLst>
                    <a:ext uri="{9D8B030D-6E8A-4147-A177-3AD203B41FA5}">
                      <a16:colId xmlns:a16="http://schemas.microsoft.com/office/drawing/2014/main" val="20001"/>
                    </a:ext>
                  </a:extLst>
                </a:gridCol>
                <a:gridCol w="2162628">
                  <a:extLst>
                    <a:ext uri="{9D8B030D-6E8A-4147-A177-3AD203B41FA5}">
                      <a16:colId xmlns:a16="http://schemas.microsoft.com/office/drawing/2014/main" val="20002"/>
                    </a:ext>
                  </a:extLst>
                </a:gridCol>
                <a:gridCol w="1661885">
                  <a:extLst>
                    <a:ext uri="{9D8B030D-6E8A-4147-A177-3AD203B41FA5}">
                      <a16:colId xmlns:a16="http://schemas.microsoft.com/office/drawing/2014/main" val="20003"/>
                    </a:ext>
                  </a:extLst>
                </a:gridCol>
              </a:tblGrid>
              <a:tr h="370840">
                <a:tc>
                  <a:txBody>
                    <a:bodyPr/>
                    <a:lstStyle/>
                    <a:p>
                      <a:pPr rtl="1"/>
                      <a:r>
                        <a:rPr lang="fa-IR" dirty="0"/>
                        <a:t>95/7/17</a:t>
                      </a:r>
                    </a:p>
                  </a:txBody>
                  <a:tcPr/>
                </a:tc>
                <a:tc>
                  <a:txBody>
                    <a:bodyPr/>
                    <a:lstStyle/>
                    <a:p>
                      <a:pPr rtl="1"/>
                      <a:r>
                        <a:rPr lang="fa-IR" dirty="0"/>
                        <a:t>95/6/1</a:t>
                      </a:r>
                    </a:p>
                  </a:txBody>
                  <a:tcPr/>
                </a:tc>
                <a:tc>
                  <a:txBody>
                    <a:bodyPr/>
                    <a:lstStyle/>
                    <a:p>
                      <a:pPr rtl="1"/>
                      <a:r>
                        <a:rPr lang="fa-IR" dirty="0"/>
                        <a:t>95/5/24</a:t>
                      </a:r>
                    </a:p>
                  </a:txBody>
                  <a:tcPr/>
                </a:tc>
                <a:tc>
                  <a:txBody>
                    <a:bodyPr/>
                    <a:lstStyle/>
                    <a:p>
                      <a:pPr rtl="1"/>
                      <a:endParaRPr lang="fa-IR" dirty="0"/>
                    </a:p>
                  </a:txBody>
                  <a:tcPr/>
                </a:tc>
                <a:extLst>
                  <a:ext uri="{0D108BD9-81ED-4DB2-BD59-A6C34878D82A}">
                    <a16:rowId xmlns:a16="http://schemas.microsoft.com/office/drawing/2014/main" val="10000"/>
                  </a:ext>
                </a:extLst>
              </a:tr>
              <a:tr h="370840">
                <a:tc>
                  <a:txBody>
                    <a:bodyPr/>
                    <a:lstStyle/>
                    <a:p>
                      <a:pPr rtl="1"/>
                      <a:r>
                        <a:rPr lang="en-US" dirty="0"/>
                        <a:t>0.8</a:t>
                      </a:r>
                      <a:endParaRPr lang="fa-IR" dirty="0"/>
                    </a:p>
                  </a:txBody>
                  <a:tcPr/>
                </a:tc>
                <a:tc>
                  <a:txBody>
                    <a:bodyPr/>
                    <a:lstStyle/>
                    <a:p>
                      <a:pPr rtl="1"/>
                      <a:endParaRPr lang="fa-IR" dirty="0"/>
                    </a:p>
                  </a:txBody>
                  <a:tcPr/>
                </a:tc>
                <a:tc>
                  <a:txBody>
                    <a:bodyPr/>
                    <a:lstStyle/>
                    <a:p>
                      <a:pPr rtl="1"/>
                      <a:r>
                        <a:rPr lang="en-US" dirty="0"/>
                        <a:t>0.9</a:t>
                      </a:r>
                      <a:endParaRPr lang="fa-IR" dirty="0"/>
                    </a:p>
                  </a:txBody>
                  <a:tcPr/>
                </a:tc>
                <a:tc>
                  <a:txBody>
                    <a:bodyPr/>
                    <a:lstStyle/>
                    <a:p>
                      <a:pPr rtl="1"/>
                      <a:r>
                        <a:rPr lang="en-US" dirty="0"/>
                        <a:t>Cr</a:t>
                      </a:r>
                      <a:endParaRPr lang="fa-IR" dirty="0"/>
                    </a:p>
                  </a:txBody>
                  <a:tcPr/>
                </a:tc>
                <a:extLst>
                  <a:ext uri="{0D108BD9-81ED-4DB2-BD59-A6C34878D82A}">
                    <a16:rowId xmlns:a16="http://schemas.microsoft.com/office/drawing/2014/main" val="10001"/>
                  </a:ext>
                </a:extLst>
              </a:tr>
              <a:tr h="370840">
                <a:tc>
                  <a:txBody>
                    <a:bodyPr/>
                    <a:lstStyle/>
                    <a:p>
                      <a:pPr rtl="1"/>
                      <a:r>
                        <a:rPr lang="en-US" b="1" dirty="0"/>
                        <a:t>2.6</a:t>
                      </a:r>
                      <a:endParaRPr lang="fa-IR" b="1" dirty="0"/>
                    </a:p>
                  </a:txBody>
                  <a:tcPr/>
                </a:tc>
                <a:tc>
                  <a:txBody>
                    <a:bodyPr/>
                    <a:lstStyle/>
                    <a:p>
                      <a:pPr rtl="1"/>
                      <a:r>
                        <a:rPr lang="en-US" b="1" dirty="0"/>
                        <a:t>3</a:t>
                      </a:r>
                      <a:endParaRPr lang="fa-IR" b="1" dirty="0"/>
                    </a:p>
                  </a:txBody>
                  <a:tcPr/>
                </a:tc>
                <a:tc>
                  <a:txBody>
                    <a:bodyPr/>
                    <a:lstStyle/>
                    <a:p>
                      <a:pPr rtl="1"/>
                      <a:r>
                        <a:rPr lang="en-US" b="1" dirty="0"/>
                        <a:t>3.3</a:t>
                      </a:r>
                      <a:endParaRPr lang="fa-IR" b="1" dirty="0"/>
                    </a:p>
                  </a:txBody>
                  <a:tcPr/>
                </a:tc>
                <a:tc>
                  <a:txBody>
                    <a:bodyPr/>
                    <a:lstStyle/>
                    <a:p>
                      <a:pPr rtl="1"/>
                      <a:r>
                        <a:rPr lang="en-US" dirty="0"/>
                        <a:t>K</a:t>
                      </a:r>
                      <a:endParaRPr lang="fa-IR" dirty="0"/>
                    </a:p>
                  </a:txBody>
                  <a:tcPr/>
                </a:tc>
                <a:extLst>
                  <a:ext uri="{0D108BD9-81ED-4DB2-BD59-A6C34878D82A}">
                    <a16:rowId xmlns:a16="http://schemas.microsoft.com/office/drawing/2014/main" val="10002"/>
                  </a:ext>
                </a:extLst>
              </a:tr>
              <a:tr h="370840">
                <a:tc>
                  <a:txBody>
                    <a:bodyPr/>
                    <a:lstStyle/>
                    <a:p>
                      <a:pPr rtl="1"/>
                      <a:r>
                        <a:rPr lang="en-US" dirty="0"/>
                        <a:t>141</a:t>
                      </a:r>
                      <a:endParaRPr lang="fa-IR" dirty="0"/>
                    </a:p>
                  </a:txBody>
                  <a:tcPr/>
                </a:tc>
                <a:tc>
                  <a:txBody>
                    <a:bodyPr/>
                    <a:lstStyle/>
                    <a:p>
                      <a:pPr rtl="1"/>
                      <a:endParaRPr lang="fa-IR" dirty="0"/>
                    </a:p>
                  </a:txBody>
                  <a:tcPr/>
                </a:tc>
                <a:tc>
                  <a:txBody>
                    <a:bodyPr/>
                    <a:lstStyle/>
                    <a:p>
                      <a:pPr rtl="1"/>
                      <a:r>
                        <a:rPr lang="en-US" dirty="0"/>
                        <a:t>143</a:t>
                      </a:r>
                      <a:endParaRPr lang="fa-IR" dirty="0"/>
                    </a:p>
                  </a:txBody>
                  <a:tcPr/>
                </a:tc>
                <a:tc>
                  <a:txBody>
                    <a:bodyPr/>
                    <a:lstStyle/>
                    <a:p>
                      <a:pPr rtl="1"/>
                      <a:r>
                        <a:rPr lang="en-US" dirty="0"/>
                        <a:t>Na</a:t>
                      </a:r>
                      <a:endParaRPr lang="fa-IR" dirty="0"/>
                    </a:p>
                  </a:txBody>
                  <a:tcPr/>
                </a:tc>
                <a:extLst>
                  <a:ext uri="{0D108BD9-81ED-4DB2-BD59-A6C34878D82A}">
                    <a16:rowId xmlns:a16="http://schemas.microsoft.com/office/drawing/2014/main" val="10003"/>
                  </a:ext>
                </a:extLst>
              </a:tr>
              <a:tr h="370840">
                <a:tc>
                  <a:txBody>
                    <a:bodyPr/>
                    <a:lstStyle/>
                    <a:p>
                      <a:pPr rtl="1"/>
                      <a:endParaRPr lang="fa-IR" dirty="0"/>
                    </a:p>
                  </a:txBody>
                  <a:tcPr/>
                </a:tc>
                <a:tc>
                  <a:txBody>
                    <a:bodyPr/>
                    <a:lstStyle/>
                    <a:p>
                      <a:pPr rtl="1"/>
                      <a:endParaRPr lang="fa-IR" dirty="0"/>
                    </a:p>
                  </a:txBody>
                  <a:tcPr/>
                </a:tc>
                <a:tc>
                  <a:txBody>
                    <a:bodyPr/>
                    <a:lstStyle/>
                    <a:p>
                      <a:pPr rtl="1"/>
                      <a:r>
                        <a:rPr lang="en-US" dirty="0"/>
                        <a:t>Trace</a:t>
                      </a:r>
                      <a:endParaRPr lang="fa-IR" dirty="0"/>
                    </a:p>
                  </a:txBody>
                  <a:tcPr/>
                </a:tc>
                <a:tc>
                  <a:txBody>
                    <a:bodyPr/>
                    <a:lstStyle/>
                    <a:p>
                      <a:pPr rtl="1"/>
                      <a:r>
                        <a:rPr lang="en-US" dirty="0"/>
                        <a:t>U/A (Alb)</a:t>
                      </a:r>
                      <a:endParaRPr lang="fa-IR" dirty="0"/>
                    </a:p>
                  </a:txBody>
                  <a:tcPr/>
                </a:tc>
                <a:extLst>
                  <a:ext uri="{0D108BD9-81ED-4DB2-BD59-A6C34878D82A}">
                    <a16:rowId xmlns:a16="http://schemas.microsoft.com/office/drawing/2014/main" val="10004"/>
                  </a:ext>
                </a:extLst>
              </a:tr>
              <a:tr h="370840">
                <a:tc>
                  <a:txBody>
                    <a:bodyPr/>
                    <a:lstStyle/>
                    <a:p>
                      <a:pPr rtl="1"/>
                      <a:endParaRPr lang="fa-IR" b="1" dirty="0"/>
                    </a:p>
                  </a:txBody>
                  <a:tcPr>
                    <a:solidFill>
                      <a:srgbClr val="FFFF00"/>
                    </a:solidFill>
                  </a:tcPr>
                </a:tc>
                <a:tc>
                  <a:txBody>
                    <a:bodyPr/>
                    <a:lstStyle/>
                    <a:p>
                      <a:pPr rtl="1"/>
                      <a:r>
                        <a:rPr lang="fa-IR" b="1" dirty="0"/>
                        <a:t> </a:t>
                      </a:r>
                      <a:r>
                        <a:rPr lang="fa-IR" b="1" baseline="0" dirty="0"/>
                        <a:t> </a:t>
                      </a:r>
                      <a:r>
                        <a:rPr lang="en-US" b="1" baseline="0" dirty="0"/>
                        <a:t>pg/ml (20-180)</a:t>
                      </a:r>
                      <a:r>
                        <a:rPr lang="fa-IR" b="1" baseline="0" dirty="0"/>
                        <a:t> </a:t>
                      </a:r>
                      <a:r>
                        <a:rPr lang="en-US" b="1" dirty="0"/>
                        <a:t>250</a:t>
                      </a:r>
                      <a:endParaRPr lang="fa-IR" b="1" dirty="0"/>
                    </a:p>
                  </a:txBody>
                  <a:tcPr>
                    <a:solidFill>
                      <a:srgbClr val="FFFF00"/>
                    </a:solidFill>
                  </a:tcPr>
                </a:tc>
                <a:tc>
                  <a:txBody>
                    <a:bodyPr/>
                    <a:lstStyle/>
                    <a:p>
                      <a:pPr rtl="1"/>
                      <a:r>
                        <a:rPr lang="en-US" b="1" dirty="0"/>
                        <a:t>392 pg/ml (40-310)</a:t>
                      </a:r>
                      <a:endParaRPr lang="fa-IR" b="1" dirty="0"/>
                    </a:p>
                  </a:txBody>
                  <a:tcPr>
                    <a:solidFill>
                      <a:srgbClr val="FFFF00"/>
                    </a:solidFill>
                  </a:tcPr>
                </a:tc>
                <a:tc>
                  <a:txBody>
                    <a:bodyPr/>
                    <a:lstStyle/>
                    <a:p>
                      <a:pPr rtl="1"/>
                      <a:r>
                        <a:rPr lang="en-US" b="1"/>
                        <a:t>Ald</a:t>
                      </a:r>
                      <a:endParaRPr lang="fa-IR" b="1" dirty="0"/>
                    </a:p>
                  </a:txBody>
                  <a:tcPr>
                    <a:solidFill>
                      <a:srgbClr val="FFFF00"/>
                    </a:solidFill>
                  </a:tcPr>
                </a:tc>
                <a:extLst>
                  <a:ext uri="{0D108BD9-81ED-4DB2-BD59-A6C34878D82A}">
                    <a16:rowId xmlns:a16="http://schemas.microsoft.com/office/drawing/2014/main" val="10005"/>
                  </a:ext>
                </a:extLst>
              </a:tr>
              <a:tr h="370840">
                <a:tc>
                  <a:txBody>
                    <a:bodyPr/>
                    <a:lstStyle/>
                    <a:p>
                      <a:pPr rtl="1"/>
                      <a:endParaRPr lang="fa-IR" b="1" dirty="0"/>
                    </a:p>
                  </a:txBody>
                  <a:tcPr>
                    <a:solidFill>
                      <a:srgbClr val="FFFF00"/>
                    </a:solidFill>
                  </a:tcPr>
                </a:tc>
                <a:tc>
                  <a:txBody>
                    <a:bodyPr/>
                    <a:lstStyle/>
                    <a:p>
                      <a:pPr rtl="1"/>
                      <a:r>
                        <a:rPr lang="en-US" b="1" dirty="0"/>
                        <a:t>0.6 </a:t>
                      </a:r>
                      <a:r>
                        <a:rPr lang="en-US" b="1" dirty="0" err="1"/>
                        <a:t>ng</a:t>
                      </a:r>
                      <a:r>
                        <a:rPr lang="en-US" b="1" dirty="0"/>
                        <a:t>/ml/h (0.2-1.6)</a:t>
                      </a:r>
                      <a:endParaRPr lang="fa-IR" b="1" dirty="0"/>
                    </a:p>
                  </a:txBody>
                  <a:tcPr>
                    <a:solidFill>
                      <a:srgbClr val="FFFF00"/>
                    </a:solidFill>
                  </a:tcPr>
                </a:tc>
                <a:tc>
                  <a:txBody>
                    <a:bodyPr/>
                    <a:lstStyle/>
                    <a:p>
                      <a:pPr rtl="1"/>
                      <a:endParaRPr lang="fa-IR" b="1" dirty="0"/>
                    </a:p>
                  </a:txBody>
                  <a:tcPr>
                    <a:solidFill>
                      <a:srgbClr val="FFFF00"/>
                    </a:solidFill>
                  </a:tcPr>
                </a:tc>
                <a:tc>
                  <a:txBody>
                    <a:bodyPr/>
                    <a:lstStyle/>
                    <a:p>
                      <a:pPr rtl="1"/>
                      <a:r>
                        <a:rPr lang="en-US" b="1" dirty="0"/>
                        <a:t>PRA</a:t>
                      </a:r>
                      <a:endParaRPr lang="fa-IR" b="1" dirty="0"/>
                    </a:p>
                  </a:txBody>
                  <a:tcPr>
                    <a:solidFill>
                      <a:srgbClr val="FFFF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49453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OC\Desktop\normotensiveHA\1980-01-06 09.57.55.jpg"/>
          <p:cNvPicPr>
            <a:picLocks noGrp="1" noChangeAspect="1" noChangeArrowheads="1"/>
          </p:cNvPicPr>
          <p:nvPr>
            <p:ph idx="1"/>
          </p:nvPr>
        </p:nvPicPr>
        <p:blipFill rotWithShape="1">
          <a:blip r:embed="rId2" cstate="print"/>
          <a:srcRect t="29227" r="960"/>
          <a:stretch/>
        </p:blipFill>
        <p:spPr bwMode="auto">
          <a:xfrm>
            <a:off x="1303683" y="1422400"/>
            <a:ext cx="9553003" cy="4412343"/>
          </a:xfrm>
          <a:prstGeom prst="rect">
            <a:avLst/>
          </a:prstGeom>
          <a:noFill/>
        </p:spPr>
      </p:pic>
    </p:spTree>
    <p:extLst>
      <p:ext uri="{BB962C8B-B14F-4D97-AF65-F5344CB8AC3E}">
        <p14:creationId xmlns:p14="http://schemas.microsoft.com/office/powerpoint/2010/main" val="3409974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Considering the possible interference of </a:t>
            </a:r>
            <a:r>
              <a:rPr lang="en-US" sz="2400" dirty="0" err="1">
                <a:latin typeface="Times New Roman" panose="02020603050405020304" pitchFamily="18" charset="0"/>
                <a:cs typeface="Times New Roman" panose="02020603050405020304" pitchFamily="18" charset="0"/>
              </a:rPr>
              <a:t>eplerenone</a:t>
            </a:r>
            <a:r>
              <a:rPr lang="en-US" sz="2400" dirty="0">
                <a:latin typeface="Times New Roman" panose="02020603050405020304" pitchFamily="18" charset="0"/>
                <a:cs typeface="Times New Roman" panose="02020603050405020304" pitchFamily="18" charset="0"/>
              </a:rPr>
              <a:t> with the results of aldosterone/renin ratio (ARR) -potassium-sparing diuretics increases the level of renin and then causes a false negative of ARR- therefore, the suppression of renin level along with the strongly positive ARR level in our patient (41.6 ng/dl/ng/ml/h) was considered a positive test, and no confirmatory tests were ordered.</a:t>
            </a:r>
          </a:p>
        </p:txBody>
      </p:sp>
      <p:pic>
        <p:nvPicPr>
          <p:cNvPr id="7" name="Picture 6">
            <a:extLst>
              <a:ext uri="{FF2B5EF4-FFF2-40B4-BE49-F238E27FC236}">
                <a16:creationId xmlns:a16="http://schemas.microsoft.com/office/drawing/2014/main" id="{5575DBD0-C5AA-751D-07CA-47C9B0394DC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l="31899" t="41334" r="58038" b="41265"/>
          <a:stretch/>
        </p:blipFill>
        <p:spPr>
          <a:xfrm>
            <a:off x="8727312" y="3749321"/>
            <a:ext cx="2668350" cy="2595354"/>
          </a:xfrm>
          <a:prstGeom prst="ellipse">
            <a:avLst/>
          </a:prstGeom>
        </p:spPr>
      </p:pic>
    </p:spTree>
    <p:extLst>
      <p:ext uri="{BB962C8B-B14F-4D97-AF65-F5344CB8AC3E}">
        <p14:creationId xmlns:p14="http://schemas.microsoft.com/office/powerpoint/2010/main" val="2036016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218A-6C98-906A-42F8-0CDAF6EDF1D1}"/>
              </a:ext>
            </a:extLst>
          </p:cNvPr>
          <p:cNvSpPr>
            <a:spLocks noGrp="1"/>
          </p:cNvSpPr>
          <p:nvPr>
            <p:ph type="title"/>
          </p:nvPr>
        </p:nvSpPr>
        <p:spPr>
          <a:xfrm>
            <a:off x="1053737" y="217714"/>
            <a:ext cx="10058400" cy="866503"/>
          </a:xfrm>
        </p:spPr>
        <p:txBody>
          <a:bodyPr/>
          <a:lstStyle/>
          <a:p>
            <a:r>
              <a:rPr lang="en-US" b="1" dirty="0"/>
              <a:t>Laboratory Results</a:t>
            </a:r>
            <a:endParaRPr lang="en-US" dirty="0"/>
          </a:p>
        </p:txBody>
      </p:sp>
      <p:sp>
        <p:nvSpPr>
          <p:cNvPr id="9" name="Rectangle 1"/>
          <p:cNvSpPr>
            <a:spLocks noChangeArrowheads="1"/>
          </p:cNvSpPr>
          <p:nvPr/>
        </p:nvSpPr>
        <p:spPr bwMode="auto">
          <a:xfrm>
            <a:off x="2900315" y="1175962"/>
            <a:ext cx="574148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Table 1: </a:t>
            </a:r>
            <a:r>
              <a:rPr kumimoji="0" lang="en-US"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blood pressure and lab findings of patient from first to last visit before surgery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47942557"/>
              </p:ext>
            </p:extLst>
          </p:nvPr>
        </p:nvGraphicFramePr>
        <p:xfrm>
          <a:off x="537032" y="1520304"/>
          <a:ext cx="10900224" cy="4766449"/>
        </p:xfrm>
        <a:graphic>
          <a:graphicData uri="http://schemas.openxmlformats.org/drawingml/2006/table">
            <a:tbl>
              <a:tblPr firstRow="1" firstCol="1">
                <a:tableStyleId>{5C22544A-7EE6-4342-B048-85BDC9FD1C3A}</a:tableStyleId>
              </a:tblPr>
              <a:tblGrid>
                <a:gridCol w="1061894">
                  <a:extLst>
                    <a:ext uri="{9D8B030D-6E8A-4147-A177-3AD203B41FA5}">
                      <a16:colId xmlns:a16="http://schemas.microsoft.com/office/drawing/2014/main" val="2661365539"/>
                    </a:ext>
                  </a:extLst>
                </a:gridCol>
                <a:gridCol w="922344">
                  <a:extLst>
                    <a:ext uri="{9D8B030D-6E8A-4147-A177-3AD203B41FA5}">
                      <a16:colId xmlns:a16="http://schemas.microsoft.com/office/drawing/2014/main" val="322314572"/>
                    </a:ext>
                  </a:extLst>
                </a:gridCol>
                <a:gridCol w="826402">
                  <a:extLst>
                    <a:ext uri="{9D8B030D-6E8A-4147-A177-3AD203B41FA5}">
                      <a16:colId xmlns:a16="http://schemas.microsoft.com/office/drawing/2014/main" val="352294159"/>
                    </a:ext>
                  </a:extLst>
                </a:gridCol>
                <a:gridCol w="1192723">
                  <a:extLst>
                    <a:ext uri="{9D8B030D-6E8A-4147-A177-3AD203B41FA5}">
                      <a16:colId xmlns:a16="http://schemas.microsoft.com/office/drawing/2014/main" val="2488113301"/>
                    </a:ext>
                  </a:extLst>
                </a:gridCol>
                <a:gridCol w="852568">
                  <a:extLst>
                    <a:ext uri="{9D8B030D-6E8A-4147-A177-3AD203B41FA5}">
                      <a16:colId xmlns:a16="http://schemas.microsoft.com/office/drawing/2014/main" val="606826656"/>
                    </a:ext>
                  </a:extLst>
                </a:gridCol>
                <a:gridCol w="510232">
                  <a:extLst>
                    <a:ext uri="{9D8B030D-6E8A-4147-A177-3AD203B41FA5}">
                      <a16:colId xmlns:a16="http://schemas.microsoft.com/office/drawing/2014/main" val="925812711"/>
                    </a:ext>
                  </a:extLst>
                </a:gridCol>
                <a:gridCol w="937607">
                  <a:extLst>
                    <a:ext uri="{9D8B030D-6E8A-4147-A177-3AD203B41FA5}">
                      <a16:colId xmlns:a16="http://schemas.microsoft.com/office/drawing/2014/main" val="419858164"/>
                    </a:ext>
                  </a:extLst>
                </a:gridCol>
                <a:gridCol w="935426">
                  <a:extLst>
                    <a:ext uri="{9D8B030D-6E8A-4147-A177-3AD203B41FA5}">
                      <a16:colId xmlns:a16="http://schemas.microsoft.com/office/drawing/2014/main" val="1934065086"/>
                    </a:ext>
                  </a:extLst>
                </a:gridCol>
                <a:gridCol w="689032">
                  <a:extLst>
                    <a:ext uri="{9D8B030D-6E8A-4147-A177-3AD203B41FA5}">
                      <a16:colId xmlns:a16="http://schemas.microsoft.com/office/drawing/2014/main" val="2862375588"/>
                    </a:ext>
                  </a:extLst>
                </a:gridCol>
                <a:gridCol w="1360620">
                  <a:extLst>
                    <a:ext uri="{9D8B030D-6E8A-4147-A177-3AD203B41FA5}">
                      <a16:colId xmlns:a16="http://schemas.microsoft.com/office/drawing/2014/main" val="2909913760"/>
                    </a:ext>
                  </a:extLst>
                </a:gridCol>
                <a:gridCol w="850388">
                  <a:extLst>
                    <a:ext uri="{9D8B030D-6E8A-4147-A177-3AD203B41FA5}">
                      <a16:colId xmlns:a16="http://schemas.microsoft.com/office/drawing/2014/main" val="4233712429"/>
                    </a:ext>
                  </a:extLst>
                </a:gridCol>
                <a:gridCol w="760988">
                  <a:extLst>
                    <a:ext uri="{9D8B030D-6E8A-4147-A177-3AD203B41FA5}">
                      <a16:colId xmlns:a16="http://schemas.microsoft.com/office/drawing/2014/main" val="1607171292"/>
                    </a:ext>
                  </a:extLst>
                </a:gridCol>
              </a:tblGrid>
              <a:tr h="1120222">
                <a:tc>
                  <a:txBody>
                    <a:bodyPr/>
                    <a:lstStyle/>
                    <a:p>
                      <a:pPr marL="0" marR="0" algn="just">
                        <a:lnSpc>
                          <a:spcPct val="115000"/>
                        </a:lnSpc>
                        <a:spcBef>
                          <a:spcPts val="0"/>
                        </a:spcBef>
                        <a:spcAft>
                          <a:spcPts val="1000"/>
                        </a:spcAft>
                      </a:pPr>
                      <a:r>
                        <a:rPr lang="en-US" sz="1200" b="1" dirty="0">
                          <a:effectLst/>
                          <a:cs typeface="+mn-cs"/>
                        </a:rPr>
                        <a:t> </a:t>
                      </a:r>
                      <a:endParaRPr lang="en-US" sz="1400" b="1" dirty="0">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BP</a:t>
                      </a:r>
                      <a:endParaRPr lang="en-US" sz="1400" b="1">
                        <a:effectLst/>
                        <a:cs typeface="+mn-cs"/>
                      </a:endParaRPr>
                    </a:p>
                    <a:p>
                      <a:pPr marL="0" marR="0" algn="just">
                        <a:lnSpc>
                          <a:spcPct val="115000"/>
                        </a:lnSpc>
                        <a:spcBef>
                          <a:spcPts val="0"/>
                        </a:spcBef>
                        <a:spcAft>
                          <a:spcPts val="1000"/>
                        </a:spcAft>
                      </a:pPr>
                      <a:r>
                        <a:rPr lang="en-US" sz="1200" b="1">
                          <a:effectLst/>
                          <a:cs typeface="+mn-cs"/>
                        </a:rPr>
                        <a:t>Max/Min</a:t>
                      </a:r>
                      <a:endParaRPr lang="en-US" sz="1400" b="1">
                        <a:effectLst/>
                        <a:cs typeface="+mn-cs"/>
                      </a:endParaRPr>
                    </a:p>
                    <a:p>
                      <a:pPr marL="0" marR="0" algn="just">
                        <a:lnSpc>
                          <a:spcPct val="115000"/>
                        </a:lnSpc>
                        <a:spcBef>
                          <a:spcPts val="0"/>
                        </a:spcBef>
                        <a:spcAft>
                          <a:spcPts val="1000"/>
                        </a:spcAft>
                      </a:pPr>
                      <a:r>
                        <a:rPr lang="en-US" sz="1200" b="1">
                          <a:effectLst/>
                          <a:cs typeface="+mn-cs"/>
                        </a:rPr>
                        <a:t>(mmHg)</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Cr </a:t>
                      </a:r>
                      <a:endParaRPr lang="en-US" sz="1400" b="1">
                        <a:effectLst/>
                        <a:cs typeface="+mn-cs"/>
                      </a:endParaRPr>
                    </a:p>
                    <a:p>
                      <a:pPr marL="0" marR="0" algn="just">
                        <a:lnSpc>
                          <a:spcPct val="115000"/>
                        </a:lnSpc>
                        <a:spcBef>
                          <a:spcPts val="0"/>
                        </a:spcBef>
                        <a:spcAft>
                          <a:spcPts val="1000"/>
                        </a:spcAft>
                      </a:pPr>
                      <a:r>
                        <a:rPr lang="en-US" sz="1200" b="1" kern="1200">
                          <a:effectLst/>
                          <a:cs typeface="+mn-cs"/>
                        </a:rPr>
                        <a:t>(mg/dl)</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a:effectLst/>
                          <a:cs typeface="+mn-cs"/>
                        </a:rPr>
                        <a:t>K</a:t>
                      </a:r>
                      <a:r>
                        <a:rPr lang="en-US" sz="1200" b="1" kern="1200" baseline="30000">
                          <a:effectLst/>
                          <a:cs typeface="+mn-cs"/>
                        </a:rPr>
                        <a:t>+</a:t>
                      </a:r>
                      <a:endParaRPr lang="en-US" sz="1400" b="1">
                        <a:effectLst/>
                        <a:cs typeface="+mn-cs"/>
                      </a:endParaRPr>
                    </a:p>
                    <a:p>
                      <a:pPr marL="0" marR="0" algn="just">
                        <a:lnSpc>
                          <a:spcPct val="115000"/>
                        </a:lnSpc>
                        <a:spcBef>
                          <a:spcPts val="0"/>
                        </a:spcBef>
                        <a:spcAft>
                          <a:spcPts val="1000"/>
                        </a:spcAft>
                      </a:pPr>
                      <a:r>
                        <a:rPr lang="en-US" sz="1200" b="1" kern="1200">
                          <a:effectLst/>
                          <a:cs typeface="+mn-cs"/>
                        </a:rPr>
                        <a:t>(mEq/l)</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a:effectLst/>
                          <a:cs typeface="+mn-cs"/>
                        </a:rPr>
                        <a:t>Na</a:t>
                      </a:r>
                      <a:r>
                        <a:rPr lang="en-US" sz="1200" b="1" kern="1200" baseline="30000">
                          <a:effectLst/>
                          <a:cs typeface="+mn-cs"/>
                        </a:rPr>
                        <a:t>+</a:t>
                      </a:r>
                      <a:endParaRPr lang="en-US" sz="1400" b="1">
                        <a:effectLst/>
                        <a:cs typeface="+mn-cs"/>
                      </a:endParaRPr>
                    </a:p>
                    <a:p>
                      <a:pPr marL="0" marR="0" algn="just">
                        <a:lnSpc>
                          <a:spcPct val="115000"/>
                        </a:lnSpc>
                        <a:spcBef>
                          <a:spcPts val="0"/>
                        </a:spcBef>
                        <a:spcAft>
                          <a:spcPts val="1000"/>
                        </a:spcAft>
                      </a:pPr>
                      <a:r>
                        <a:rPr lang="en-US" sz="1200" b="1" kern="1200">
                          <a:effectLst/>
                          <a:cs typeface="+mn-cs"/>
                        </a:rPr>
                        <a:t>(mEq/l)</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a:effectLst/>
                          <a:cs typeface="+mn-cs"/>
                        </a:rPr>
                        <a:t>Mg</a:t>
                      </a:r>
                      <a:r>
                        <a:rPr lang="en-US" sz="1200" b="1" kern="1200" baseline="30000">
                          <a:effectLst/>
                          <a:cs typeface="+mn-cs"/>
                        </a:rPr>
                        <a:t>++</a:t>
                      </a:r>
                      <a:endParaRPr lang="en-US" sz="1400" b="1">
                        <a:effectLst/>
                        <a:cs typeface="+mn-cs"/>
                      </a:endParaRPr>
                    </a:p>
                    <a:p>
                      <a:pPr marL="0" marR="0" algn="just">
                        <a:lnSpc>
                          <a:spcPct val="115000"/>
                        </a:lnSpc>
                        <a:spcBef>
                          <a:spcPts val="0"/>
                        </a:spcBef>
                        <a:spcAft>
                          <a:spcPts val="1000"/>
                        </a:spcAft>
                      </a:pPr>
                      <a:r>
                        <a:rPr lang="en-US" sz="1200" b="1" kern="1200">
                          <a:effectLst/>
                          <a:cs typeface="+mn-cs"/>
                        </a:rPr>
                        <a:t>(mg/dl)</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Protein in Urine </a:t>
                      </a:r>
                      <a:endParaRPr lang="en-US" sz="1400" b="1">
                        <a:effectLst/>
                        <a:cs typeface="+mn-cs"/>
                      </a:endParaRPr>
                    </a:p>
                    <a:p>
                      <a:pPr marL="0" marR="0" algn="just">
                        <a:spcBef>
                          <a:spcPts val="0"/>
                        </a:spcBef>
                        <a:spcAft>
                          <a:spcPts val="0"/>
                        </a:spcAft>
                      </a:pPr>
                      <a:r>
                        <a:rPr lang="en-US" sz="1200" b="1" kern="1200">
                          <a:effectLst/>
                          <a:cs typeface="+mn-cs"/>
                        </a:rPr>
                        <a:t>(mg/24h)</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a:effectLst/>
                          <a:cs typeface="+mn-cs"/>
                        </a:rPr>
                        <a:t>WBC(/µl)</a:t>
                      </a:r>
                      <a:endParaRPr lang="en-US" sz="1400" b="1">
                        <a:effectLst/>
                        <a:cs typeface="+mn-cs"/>
                      </a:endParaRPr>
                    </a:p>
                    <a:p>
                      <a:pPr marL="0" marR="0" algn="just">
                        <a:lnSpc>
                          <a:spcPct val="115000"/>
                        </a:lnSpc>
                        <a:spcBef>
                          <a:spcPts val="0"/>
                        </a:spcBef>
                        <a:spcAft>
                          <a:spcPts val="1000"/>
                        </a:spcAft>
                      </a:pPr>
                      <a:r>
                        <a:rPr lang="en-US" sz="1200" b="1" kern="1200">
                          <a:effectLst/>
                          <a:cs typeface="+mn-cs"/>
                        </a:rPr>
                        <a:t>Hb(g/dl)</a:t>
                      </a:r>
                      <a:endParaRPr lang="en-US" sz="1400" b="1">
                        <a:effectLst/>
                        <a:cs typeface="+mn-cs"/>
                      </a:endParaRPr>
                    </a:p>
                    <a:p>
                      <a:pPr marL="0" marR="0" algn="just">
                        <a:lnSpc>
                          <a:spcPct val="115000"/>
                        </a:lnSpc>
                        <a:spcBef>
                          <a:spcPts val="0"/>
                        </a:spcBef>
                        <a:spcAft>
                          <a:spcPts val="1000"/>
                        </a:spcAft>
                      </a:pPr>
                      <a:r>
                        <a:rPr lang="en-US" sz="1200" b="1" kern="1200">
                          <a:effectLst/>
                          <a:cs typeface="+mn-cs"/>
                        </a:rPr>
                        <a:t>Plt(/µl)</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a:effectLst/>
                          <a:cs typeface="+mn-cs"/>
                        </a:rPr>
                        <a:t>TSH</a:t>
                      </a:r>
                      <a:endParaRPr lang="en-US" sz="1400" b="1">
                        <a:effectLst/>
                        <a:cs typeface="+mn-cs"/>
                      </a:endParaRPr>
                    </a:p>
                    <a:p>
                      <a:pPr marL="0" marR="0" algn="just">
                        <a:lnSpc>
                          <a:spcPct val="115000"/>
                        </a:lnSpc>
                        <a:spcBef>
                          <a:spcPts val="0"/>
                        </a:spcBef>
                        <a:spcAft>
                          <a:spcPts val="1000"/>
                        </a:spcAft>
                      </a:pPr>
                      <a:r>
                        <a:rPr lang="en-US" sz="1200" b="1" kern="1200">
                          <a:effectLst/>
                          <a:cs typeface="+mn-cs"/>
                        </a:rPr>
                        <a:t>(µIU/ml)</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a:effectLst/>
                          <a:cs typeface="+mn-cs"/>
                        </a:rPr>
                        <a:t>VBG</a:t>
                      </a:r>
                      <a:endParaRPr lang="en-US" sz="1400" b="1">
                        <a:effectLst/>
                        <a:cs typeface="+mn-cs"/>
                      </a:endParaRPr>
                    </a:p>
                    <a:p>
                      <a:pPr marL="0" marR="0" algn="just">
                        <a:lnSpc>
                          <a:spcPct val="115000"/>
                        </a:lnSpc>
                        <a:spcBef>
                          <a:spcPts val="0"/>
                        </a:spcBef>
                        <a:spcAft>
                          <a:spcPts val="1000"/>
                        </a:spcAft>
                      </a:pPr>
                      <a:r>
                        <a:rPr lang="en-US" sz="1200" b="1" kern="1200">
                          <a:effectLst/>
                          <a:cs typeface="+mn-cs"/>
                        </a:rPr>
                        <a:t>PH</a:t>
                      </a:r>
                      <a:endParaRPr lang="en-US" sz="1400" b="1">
                        <a:effectLst/>
                        <a:cs typeface="+mn-cs"/>
                      </a:endParaRPr>
                    </a:p>
                    <a:p>
                      <a:pPr marL="0" marR="0" algn="just">
                        <a:lnSpc>
                          <a:spcPct val="115000"/>
                        </a:lnSpc>
                        <a:spcBef>
                          <a:spcPts val="0"/>
                        </a:spcBef>
                        <a:spcAft>
                          <a:spcPts val="1000"/>
                        </a:spcAft>
                      </a:pPr>
                      <a:r>
                        <a:rPr lang="en-US" sz="1200" b="1" kern="1200">
                          <a:effectLst/>
                          <a:cs typeface="+mn-cs"/>
                        </a:rPr>
                        <a:t>HCO3(mmol/l)</a:t>
                      </a:r>
                      <a:endParaRPr lang="en-US" sz="1400" b="1">
                        <a:effectLst/>
                        <a:cs typeface="+mn-cs"/>
                      </a:endParaRPr>
                    </a:p>
                    <a:p>
                      <a:pPr marL="0" marR="0" algn="just">
                        <a:lnSpc>
                          <a:spcPct val="115000"/>
                        </a:lnSpc>
                        <a:spcBef>
                          <a:spcPts val="0"/>
                        </a:spcBef>
                        <a:spcAft>
                          <a:spcPts val="1000"/>
                        </a:spcAft>
                      </a:pPr>
                      <a:r>
                        <a:rPr lang="en-US" sz="1200" b="1" kern="1200">
                          <a:effectLst/>
                          <a:cs typeface="+mn-cs"/>
                        </a:rPr>
                        <a:t>PCO2(mmHg)</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a:effectLst/>
                          <a:cs typeface="+mn-cs"/>
                        </a:rPr>
                        <a:t>PAC (ng/dl)</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dirty="0">
                          <a:effectLst/>
                          <a:cs typeface="+mn-cs"/>
                        </a:rPr>
                        <a:t>PRA (ng/ml/h)</a:t>
                      </a:r>
                      <a:endParaRPr lang="en-US" sz="1400" b="1" dirty="0">
                        <a:solidFill>
                          <a:srgbClr val="000000"/>
                        </a:solidFill>
                        <a:effectLst/>
                        <a:latin typeface="Calibri" panose="020F0502020204030204" pitchFamily="34" charset="0"/>
                        <a:ea typeface="Calibri" panose="020F0502020204030204" pitchFamily="34" charset="0"/>
                        <a:cs typeface="+mn-cs"/>
                      </a:endParaRPr>
                    </a:p>
                  </a:txBody>
                  <a:tcPr marL="57150" marR="57150" marT="0" marB="0"/>
                </a:tc>
                <a:extLst>
                  <a:ext uri="{0D108BD9-81ED-4DB2-BD59-A6C34878D82A}">
                    <a16:rowId xmlns:a16="http://schemas.microsoft.com/office/drawing/2014/main" val="2341619928"/>
                  </a:ext>
                </a:extLst>
              </a:tr>
              <a:tr h="876185">
                <a:tc>
                  <a:txBody>
                    <a:bodyPr/>
                    <a:lstStyle/>
                    <a:p>
                      <a:pPr marL="0" marR="0" algn="just">
                        <a:spcBef>
                          <a:spcPts val="0"/>
                        </a:spcBef>
                        <a:spcAft>
                          <a:spcPts val="0"/>
                        </a:spcAft>
                      </a:pPr>
                      <a:r>
                        <a:rPr lang="en-US" sz="1200" b="1" dirty="0">
                          <a:effectLst/>
                          <a:cs typeface="+mn-cs"/>
                        </a:rPr>
                        <a:t>*First admission</a:t>
                      </a:r>
                      <a:endParaRPr lang="en-US" sz="1400" b="1" dirty="0">
                        <a:effectLst/>
                        <a:cs typeface="+mn-cs"/>
                      </a:endParaRPr>
                    </a:p>
                    <a:p>
                      <a:pPr marL="0" marR="0" algn="just">
                        <a:spcBef>
                          <a:spcPts val="0"/>
                        </a:spcBef>
                        <a:spcAft>
                          <a:spcPts val="0"/>
                        </a:spcAft>
                      </a:pPr>
                      <a:r>
                        <a:rPr lang="en-US" sz="1100" b="1" dirty="0" smtClean="0">
                          <a:effectLst/>
                          <a:highlight>
                            <a:srgbClr val="00FF00"/>
                          </a:highlight>
                          <a:cs typeface="+mn-cs"/>
                        </a:rPr>
                        <a:t>(18/04/2015)</a:t>
                      </a:r>
                      <a:r>
                        <a:rPr lang="en-US" sz="1100" b="1" dirty="0" smtClean="0">
                          <a:effectLst/>
                          <a:cs typeface="+mn-cs"/>
                        </a:rPr>
                        <a:t> </a:t>
                      </a:r>
                      <a:endParaRPr lang="en-US" sz="1400" b="1" dirty="0">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dirty="0">
                          <a:effectLst/>
                          <a:cs typeface="+mn-cs"/>
                        </a:rPr>
                        <a:t>120/70</a:t>
                      </a:r>
                      <a:endParaRPr lang="en-US" sz="1400" b="1" dirty="0">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0.6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dirty="0">
                          <a:effectLst/>
                          <a:cs typeface="+mn-cs"/>
                        </a:rPr>
                        <a:t>2.5</a:t>
                      </a:r>
                      <a:endParaRPr lang="en-US" sz="1400" b="1" dirty="0">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a:effectLst/>
                          <a:cs typeface="+mn-cs"/>
                        </a:rPr>
                        <a:t>140</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2.1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 320</a:t>
                      </a:r>
                      <a:endParaRPr lang="en-US" sz="1400" b="1">
                        <a:effectLst/>
                        <a:cs typeface="+mn-cs"/>
                      </a:endParaRPr>
                    </a:p>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7300</a:t>
                      </a:r>
                      <a:endParaRPr lang="en-US" sz="1400" b="1">
                        <a:effectLst/>
                        <a:cs typeface="+mn-cs"/>
                      </a:endParaRPr>
                    </a:p>
                    <a:p>
                      <a:pPr marL="0" marR="0" algn="just">
                        <a:spcBef>
                          <a:spcPts val="0"/>
                        </a:spcBef>
                        <a:spcAft>
                          <a:spcPts val="0"/>
                        </a:spcAft>
                      </a:pPr>
                      <a:r>
                        <a:rPr lang="en-US" sz="1200" b="1" kern="1200">
                          <a:effectLst/>
                          <a:cs typeface="+mn-cs"/>
                        </a:rPr>
                        <a:t>11.8</a:t>
                      </a:r>
                      <a:endParaRPr lang="en-US" sz="1400" b="1">
                        <a:effectLst/>
                        <a:cs typeface="+mn-cs"/>
                      </a:endParaRPr>
                    </a:p>
                    <a:p>
                      <a:pPr marL="0" marR="0" algn="just">
                        <a:spcBef>
                          <a:spcPts val="0"/>
                        </a:spcBef>
                        <a:spcAft>
                          <a:spcPts val="0"/>
                        </a:spcAft>
                      </a:pPr>
                      <a:r>
                        <a:rPr lang="en-US" sz="1200" b="1" kern="1200">
                          <a:effectLst/>
                          <a:cs typeface="+mn-cs"/>
                        </a:rPr>
                        <a:t>210000</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1.93</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extLst>
                  <a:ext uri="{0D108BD9-81ED-4DB2-BD59-A6C34878D82A}">
                    <a16:rowId xmlns:a16="http://schemas.microsoft.com/office/drawing/2014/main" val="2320581461"/>
                  </a:ext>
                </a:extLst>
              </a:tr>
              <a:tr h="525711">
                <a:tc>
                  <a:txBody>
                    <a:bodyPr/>
                    <a:lstStyle/>
                    <a:p>
                      <a:pPr marL="0" marR="0" algn="just">
                        <a:spcBef>
                          <a:spcPts val="0"/>
                        </a:spcBef>
                        <a:spcAft>
                          <a:spcPts val="0"/>
                        </a:spcAft>
                      </a:pPr>
                      <a:r>
                        <a:rPr lang="en-US" sz="1200" b="1" dirty="0">
                          <a:effectLst/>
                          <a:cs typeface="+mn-cs"/>
                        </a:rPr>
                        <a:t>Second  </a:t>
                      </a:r>
                      <a:r>
                        <a:rPr lang="en-US" sz="1200" b="1" dirty="0" smtClean="0">
                          <a:effectLst/>
                          <a:cs typeface="+mn-cs"/>
                        </a:rPr>
                        <a:t>admission</a:t>
                      </a:r>
                    </a:p>
                    <a:p>
                      <a:pPr marL="0" marR="0" algn="just">
                        <a:spcBef>
                          <a:spcPts val="0"/>
                        </a:spcBef>
                        <a:spcAft>
                          <a:spcPts val="0"/>
                        </a:spcAft>
                      </a:pPr>
                      <a:r>
                        <a:rPr lang="en-US" sz="1100" b="1" dirty="0" smtClean="0">
                          <a:effectLst/>
                          <a:highlight>
                            <a:srgbClr val="00FF00"/>
                          </a:highlight>
                          <a:cs typeface="+mn-cs"/>
                        </a:rPr>
                        <a:t>(30/04/2015)</a:t>
                      </a:r>
                      <a:endParaRPr lang="en-US" sz="1400" b="1" dirty="0">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120/70</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3.3 </a:t>
                      </a:r>
                      <a:r>
                        <a:rPr lang="en-US" sz="1200" b="1">
                          <a:effectLst/>
                          <a:highlight>
                            <a:srgbClr val="00FF00"/>
                          </a:highlight>
                          <a:cs typeface="+mn-cs"/>
                        </a:rPr>
                        <a:t>(TTKG=15.3)</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138</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spcBef>
                          <a:spcPts val="0"/>
                        </a:spcBef>
                        <a:spcAft>
                          <a:spcPts val="0"/>
                        </a:spcAft>
                      </a:pPr>
                      <a:r>
                        <a:rPr lang="en-US" sz="1200" b="1">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extLst>
                  <a:ext uri="{0D108BD9-81ED-4DB2-BD59-A6C34878D82A}">
                    <a16:rowId xmlns:a16="http://schemas.microsoft.com/office/drawing/2014/main" val="1372581011"/>
                  </a:ext>
                </a:extLst>
              </a:tr>
              <a:tr h="525711">
                <a:tc>
                  <a:txBody>
                    <a:bodyPr/>
                    <a:lstStyle/>
                    <a:p>
                      <a:pPr marL="0" marR="0" algn="just">
                        <a:spcBef>
                          <a:spcPts val="0"/>
                        </a:spcBef>
                        <a:spcAft>
                          <a:spcPts val="0"/>
                        </a:spcAft>
                      </a:pPr>
                      <a:r>
                        <a:rPr lang="en-US" sz="1200" b="1" dirty="0">
                          <a:effectLst/>
                          <a:cs typeface="+mn-cs"/>
                        </a:rPr>
                        <a:t>Third  </a:t>
                      </a:r>
                      <a:r>
                        <a:rPr lang="en-US" sz="1200" b="1" dirty="0" smtClean="0">
                          <a:effectLst/>
                          <a:cs typeface="+mn-cs"/>
                        </a:rPr>
                        <a:t>admission</a:t>
                      </a:r>
                    </a:p>
                    <a:p>
                      <a:pPr marL="0" marR="0" algn="just">
                        <a:spcBef>
                          <a:spcPts val="0"/>
                        </a:spcBef>
                        <a:spcAft>
                          <a:spcPts val="0"/>
                        </a:spcAft>
                      </a:pPr>
                      <a:r>
                        <a:rPr lang="en-US" sz="1100" b="1" dirty="0" smtClean="0">
                          <a:effectLst/>
                          <a:highlight>
                            <a:srgbClr val="00FF00"/>
                          </a:highlight>
                          <a:cs typeface="+mn-cs"/>
                        </a:rPr>
                        <a:t>(01/10/2015</a:t>
                      </a:r>
                      <a:r>
                        <a:rPr lang="en-US" sz="1100" b="1" dirty="0" smtClean="0">
                          <a:effectLst/>
                          <a:cs typeface="+mn-cs"/>
                        </a:rPr>
                        <a:t>)</a:t>
                      </a:r>
                      <a:endParaRPr lang="en-US" sz="1400" b="1" dirty="0">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120/70</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3.1</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143</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spcBef>
                          <a:spcPts val="0"/>
                        </a:spcBef>
                        <a:spcAft>
                          <a:spcPts val="0"/>
                        </a:spcAft>
                      </a:pPr>
                      <a:r>
                        <a:rPr lang="en-US" sz="1200" b="1">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672 </a:t>
                      </a:r>
                      <a:endParaRPr lang="en-US" sz="1400" b="1">
                        <a:effectLst/>
                        <a:cs typeface="+mn-cs"/>
                      </a:endParaRPr>
                    </a:p>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extLst>
                  <a:ext uri="{0D108BD9-81ED-4DB2-BD59-A6C34878D82A}">
                    <a16:rowId xmlns:a16="http://schemas.microsoft.com/office/drawing/2014/main" val="2920075181"/>
                  </a:ext>
                </a:extLst>
              </a:tr>
              <a:tr h="799614">
                <a:tc>
                  <a:txBody>
                    <a:bodyPr/>
                    <a:lstStyle/>
                    <a:p>
                      <a:pPr marL="0" marR="0" algn="just">
                        <a:spcBef>
                          <a:spcPts val="0"/>
                        </a:spcBef>
                        <a:spcAft>
                          <a:spcPts val="0"/>
                        </a:spcAft>
                      </a:pPr>
                      <a:r>
                        <a:rPr lang="en-US" sz="1200" b="1" dirty="0">
                          <a:effectLst/>
                          <a:cs typeface="+mn-cs"/>
                        </a:rPr>
                        <a:t>Forth  admission</a:t>
                      </a:r>
                      <a:r>
                        <a:rPr lang="en-US" sz="1200" b="1" kern="1200" dirty="0">
                          <a:effectLst/>
                          <a:cs typeface="+mn-cs"/>
                        </a:rPr>
                        <a:t> </a:t>
                      </a:r>
                    </a:p>
                    <a:p>
                      <a:pPr marL="0" marR="0" algn="just">
                        <a:spcBef>
                          <a:spcPts val="0"/>
                        </a:spcBef>
                        <a:spcAft>
                          <a:spcPts val="0"/>
                        </a:spcAft>
                      </a:pPr>
                      <a:r>
                        <a:rPr lang="en-US" sz="1100" b="1" dirty="0" smtClean="0">
                          <a:effectLst/>
                          <a:highlight>
                            <a:srgbClr val="00FF00"/>
                          </a:highlight>
                          <a:cs typeface="+mn-cs"/>
                        </a:rPr>
                        <a:t>(11/06/2016)</a:t>
                      </a:r>
                      <a:endParaRPr lang="en-US" sz="1400" b="1" dirty="0">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130/90</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0.6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a:effectLst/>
                          <a:cs typeface="+mn-cs"/>
                        </a:rPr>
                        <a:t>3.3</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a:effectLst/>
                          <a:cs typeface="+mn-cs"/>
                        </a:rPr>
                        <a:t>137</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a:effectLst/>
                          <a:cs typeface="+mn-cs"/>
                        </a:rPr>
                        <a:t>2.3</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 </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 </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2.2</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7.47</a:t>
                      </a:r>
                      <a:endParaRPr lang="en-US" sz="1400" b="1">
                        <a:effectLst/>
                        <a:cs typeface="+mn-cs"/>
                      </a:endParaRPr>
                    </a:p>
                    <a:p>
                      <a:pPr marL="0" marR="0" algn="just">
                        <a:lnSpc>
                          <a:spcPct val="115000"/>
                        </a:lnSpc>
                        <a:spcBef>
                          <a:spcPts val="0"/>
                        </a:spcBef>
                        <a:spcAft>
                          <a:spcPts val="1000"/>
                        </a:spcAft>
                      </a:pPr>
                      <a:r>
                        <a:rPr lang="en-US" sz="1200" b="1">
                          <a:effectLst/>
                          <a:cs typeface="+mn-cs"/>
                        </a:rPr>
                        <a:t>27.5</a:t>
                      </a:r>
                      <a:endParaRPr lang="en-US" sz="1400" b="1">
                        <a:effectLst/>
                        <a:cs typeface="+mn-cs"/>
                      </a:endParaRPr>
                    </a:p>
                    <a:p>
                      <a:pPr marL="0" marR="0" algn="just">
                        <a:lnSpc>
                          <a:spcPct val="115000"/>
                        </a:lnSpc>
                        <a:spcBef>
                          <a:spcPts val="0"/>
                        </a:spcBef>
                        <a:spcAft>
                          <a:spcPts val="1000"/>
                        </a:spcAft>
                      </a:pPr>
                      <a:r>
                        <a:rPr lang="en-US" sz="1200" b="1">
                          <a:effectLst/>
                          <a:cs typeface="+mn-cs"/>
                        </a:rPr>
                        <a:t>38.3</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39</a:t>
                      </a:r>
                      <a:endParaRPr lang="en-US" sz="1400" b="1">
                        <a:effectLst/>
                        <a:cs typeface="+mn-cs"/>
                      </a:endParaRPr>
                    </a:p>
                    <a:p>
                      <a:pPr marL="0" marR="0" algn="just">
                        <a:lnSpc>
                          <a:spcPct val="115000"/>
                        </a:lnSpc>
                        <a:spcBef>
                          <a:spcPts val="0"/>
                        </a:spcBef>
                        <a:spcAft>
                          <a:spcPts val="1000"/>
                        </a:spcAft>
                      </a:pPr>
                      <a:r>
                        <a:rPr lang="en-US" sz="1200" b="1">
                          <a:effectLst/>
                          <a:cs typeface="+mn-cs"/>
                        </a:rPr>
                        <a:t>(4-31) </a:t>
                      </a:r>
                      <a:endParaRPr lang="en-US" sz="1400" b="1">
                        <a:effectLst/>
                        <a:cs typeface="+mn-cs"/>
                      </a:endParaRPr>
                    </a:p>
                    <a:p>
                      <a:pPr marL="0" marR="0" algn="just">
                        <a:lnSpc>
                          <a:spcPct val="115000"/>
                        </a:lnSpc>
                        <a:spcBef>
                          <a:spcPts val="0"/>
                        </a:spcBef>
                        <a:spcAft>
                          <a:spcPts val="1000"/>
                        </a:spcAft>
                      </a:pPr>
                      <a:r>
                        <a:rPr lang="en-US" sz="1200" b="1">
                          <a:effectLst/>
                          <a:cs typeface="+mn-cs"/>
                        </a:rPr>
                        <a:t> </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N</a:t>
                      </a:r>
                      <a:r>
                        <a:rPr lang="ar-SA" sz="1200" b="1">
                          <a:effectLst/>
                          <a:cs typeface="+mn-cs"/>
                        </a:rPr>
                        <a:t>/</a:t>
                      </a:r>
                      <a:r>
                        <a:rPr lang="en-US" sz="1200" b="1">
                          <a:effectLst/>
                          <a:cs typeface="+mn-cs"/>
                        </a:rPr>
                        <a:t>A</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extLst>
                  <a:ext uri="{0D108BD9-81ED-4DB2-BD59-A6C34878D82A}">
                    <a16:rowId xmlns:a16="http://schemas.microsoft.com/office/drawing/2014/main" val="1101018445"/>
                  </a:ext>
                </a:extLst>
              </a:tr>
              <a:tr h="525711">
                <a:tc>
                  <a:txBody>
                    <a:bodyPr/>
                    <a:lstStyle/>
                    <a:p>
                      <a:pPr marL="0" marR="0" algn="just">
                        <a:spcBef>
                          <a:spcPts val="0"/>
                        </a:spcBef>
                        <a:spcAft>
                          <a:spcPts val="0"/>
                        </a:spcAft>
                      </a:pPr>
                      <a:r>
                        <a:rPr lang="en-US" sz="1200" b="1">
                          <a:effectLst/>
                          <a:cs typeface="+mn-cs"/>
                        </a:rPr>
                        <a:t>Final lab tests (before surgery)</a:t>
                      </a:r>
                      <a:endParaRPr lang="en-US" sz="1400" b="1">
                        <a:effectLst/>
                        <a:cs typeface="+mn-cs"/>
                      </a:endParaRPr>
                    </a:p>
                    <a:p>
                      <a:pPr marL="0" marR="0" algn="just">
                        <a:spcBef>
                          <a:spcPts val="0"/>
                        </a:spcBef>
                        <a:spcAft>
                          <a:spcPts val="0"/>
                        </a:spcAft>
                      </a:pPr>
                      <a:r>
                        <a:rPr lang="en-US" sz="1100" b="1">
                          <a:effectLst/>
                          <a:highlight>
                            <a:srgbClr val="00FF00"/>
                          </a:highlight>
                          <a:cs typeface="+mn-cs"/>
                        </a:rPr>
                        <a:t>(22/06/2016)</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140/95</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0.9</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dirty="0">
                          <a:effectLst/>
                          <a:cs typeface="+mn-cs"/>
                        </a:rPr>
                        <a:t>3</a:t>
                      </a:r>
                      <a:endParaRPr lang="en-US" sz="1400" b="1" dirty="0">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a:effectLst/>
                          <a:cs typeface="+mn-cs"/>
                        </a:rPr>
                        <a:t>143</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kern="1200" dirty="0">
                          <a:effectLst/>
                          <a:cs typeface="+mn-cs"/>
                        </a:rPr>
                        <a:t> </a:t>
                      </a:r>
                      <a:endParaRPr lang="en-US" sz="1400" b="1" dirty="0">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 </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 </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 </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lnSpc>
                          <a:spcPct val="115000"/>
                        </a:lnSpc>
                        <a:spcBef>
                          <a:spcPts val="0"/>
                        </a:spcBef>
                        <a:spcAft>
                          <a:spcPts val="1000"/>
                        </a:spcAft>
                      </a:pPr>
                      <a:r>
                        <a:rPr lang="en-US" sz="1200" b="1">
                          <a:effectLst/>
                          <a:cs typeface="+mn-cs"/>
                        </a:rPr>
                        <a:t> </a:t>
                      </a:r>
                      <a:endParaRPr lang="en-US" sz="1400" b="1">
                        <a:solidFill>
                          <a:srgbClr val="000000"/>
                        </a:solidFill>
                        <a:effectLst/>
                        <a:latin typeface="Calibri" panose="020F0502020204030204" pitchFamily="34" charset="0"/>
                        <a:ea typeface="Calibri" panose="020F0502020204030204" pitchFamily="34" charset="0"/>
                        <a:cs typeface="+mn-cs"/>
                      </a:endParaRPr>
                    </a:p>
                  </a:txBody>
                  <a:tcPr marL="57150" marR="57150" marT="0" marB="0"/>
                </a:tc>
                <a:tc>
                  <a:txBody>
                    <a:bodyPr/>
                    <a:lstStyle/>
                    <a:p>
                      <a:pPr marL="0" marR="0" algn="just">
                        <a:spcBef>
                          <a:spcPts val="0"/>
                        </a:spcBef>
                        <a:spcAft>
                          <a:spcPts val="0"/>
                        </a:spcAft>
                      </a:pPr>
                      <a:r>
                        <a:rPr lang="en-US" sz="1200" b="1" kern="1200">
                          <a:effectLst/>
                          <a:cs typeface="+mn-cs"/>
                        </a:rPr>
                        <a:t>25</a:t>
                      </a:r>
                      <a:endParaRPr lang="en-US" sz="1400" b="1">
                        <a:effectLst/>
                        <a:cs typeface="+mn-cs"/>
                      </a:endParaRPr>
                    </a:p>
                    <a:p>
                      <a:pPr marL="0" marR="0" algn="just">
                        <a:spcBef>
                          <a:spcPts val="0"/>
                        </a:spcBef>
                        <a:spcAft>
                          <a:spcPts val="0"/>
                        </a:spcAft>
                      </a:pPr>
                      <a:r>
                        <a:rPr lang="en-US" sz="1200" b="1" kern="1200">
                          <a:effectLst/>
                          <a:cs typeface="+mn-cs"/>
                        </a:rPr>
                        <a:t>(2-18) </a:t>
                      </a:r>
                      <a:endParaRPr lang="en-US" sz="1400" b="1">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tc>
                  <a:txBody>
                    <a:bodyPr/>
                    <a:lstStyle/>
                    <a:p>
                      <a:pPr marL="0" marR="0" algn="just">
                        <a:spcBef>
                          <a:spcPts val="0"/>
                        </a:spcBef>
                        <a:spcAft>
                          <a:spcPts val="0"/>
                        </a:spcAft>
                      </a:pPr>
                      <a:r>
                        <a:rPr lang="en-US" sz="1200" b="1" kern="1200" dirty="0">
                          <a:effectLst/>
                          <a:cs typeface="+mn-cs"/>
                        </a:rPr>
                        <a:t>0.6 </a:t>
                      </a:r>
                      <a:endParaRPr lang="en-US" sz="1400" b="1" dirty="0">
                        <a:effectLst/>
                        <a:cs typeface="+mn-cs"/>
                      </a:endParaRPr>
                    </a:p>
                    <a:p>
                      <a:pPr marL="0" marR="0" algn="just">
                        <a:spcBef>
                          <a:spcPts val="0"/>
                        </a:spcBef>
                        <a:spcAft>
                          <a:spcPts val="0"/>
                        </a:spcAft>
                      </a:pPr>
                      <a:r>
                        <a:rPr lang="en-US" sz="1200" b="1" kern="1200" dirty="0">
                          <a:effectLst/>
                          <a:cs typeface="+mn-cs"/>
                        </a:rPr>
                        <a:t>(0.2-1.6) </a:t>
                      </a:r>
                      <a:endParaRPr lang="en-US" sz="1400" b="1" dirty="0">
                        <a:solidFill>
                          <a:srgbClr val="000000"/>
                        </a:solidFill>
                        <a:effectLst/>
                        <a:latin typeface="Calibri" panose="020F0502020204030204" pitchFamily="34" charset="0"/>
                        <a:ea typeface="Times New Roman" panose="02020603050405020304" pitchFamily="18" charset="0"/>
                        <a:cs typeface="+mn-cs"/>
                      </a:endParaRPr>
                    </a:p>
                  </a:txBody>
                  <a:tcPr marL="57150" marR="57150" marT="0" marB="0"/>
                </a:tc>
                <a:extLst>
                  <a:ext uri="{0D108BD9-81ED-4DB2-BD59-A6C34878D82A}">
                    <a16:rowId xmlns:a16="http://schemas.microsoft.com/office/drawing/2014/main" val="1462668360"/>
                  </a:ext>
                </a:extLst>
              </a:tr>
            </a:tbl>
          </a:graphicData>
        </a:graphic>
      </p:graphicFrame>
      <p:pic>
        <p:nvPicPr>
          <p:cNvPr id="3" name="Picture 2">
            <a:extLst>
              <a:ext uri="{FF2B5EF4-FFF2-40B4-BE49-F238E27FC236}">
                <a16:creationId xmlns:a16="http://schemas.microsoft.com/office/drawing/2014/main" id="{5D61D40C-31BB-682B-B3FD-25F04046F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0123" y="85666"/>
            <a:ext cx="1595532" cy="1595532"/>
          </a:xfrm>
          <a:prstGeom prst="rect">
            <a:avLst/>
          </a:prstGeom>
        </p:spPr>
      </p:pic>
    </p:spTree>
    <p:extLst>
      <p:ext uri="{BB962C8B-B14F-4D97-AF65-F5344CB8AC3E}">
        <p14:creationId xmlns:p14="http://schemas.microsoft.com/office/powerpoint/2010/main" val="228450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305566"/>
            <a:ext cx="3630363" cy="1450757"/>
          </a:xfrm>
        </p:spPr>
        <p:txBody>
          <a:bodyPr/>
          <a:lstStyle/>
          <a:p>
            <a:r>
              <a:rPr lang="en-US" dirty="0" err="1"/>
              <a:t>Problm</a:t>
            </a:r>
            <a:r>
              <a:rPr lang="en-US" dirty="0"/>
              <a:t> list</a:t>
            </a:r>
          </a:p>
        </p:txBody>
      </p:sp>
      <p:sp>
        <p:nvSpPr>
          <p:cNvPr id="3" name="Content Placeholder 2"/>
          <p:cNvSpPr>
            <a:spLocks noGrp="1"/>
          </p:cNvSpPr>
          <p:nvPr>
            <p:ph idx="1"/>
          </p:nvPr>
        </p:nvSpPr>
        <p:spPr>
          <a:xfrm>
            <a:off x="5679311" y="1756323"/>
            <a:ext cx="5388606" cy="4023360"/>
          </a:xfrm>
        </p:spPr>
        <p:txBody>
          <a:bodyPr>
            <a:noAutofit/>
          </a:bodyPr>
          <a:lstStyle/>
          <a:p>
            <a:r>
              <a:rPr lang="en-US" dirty="0">
                <a:latin typeface="Times New Roman" panose="02020603050405020304" pitchFamily="18" charset="0"/>
                <a:cs typeface="Times New Roman" panose="02020603050405020304" pitchFamily="18" charset="0"/>
              </a:rPr>
              <a:t>37-year-old woman with weakness, muscle cramps, headache, polyuria, </a:t>
            </a:r>
            <a:r>
              <a:rPr lang="en-US" dirty="0" err="1">
                <a:latin typeface="Times New Roman" panose="02020603050405020304" pitchFamily="18" charset="0"/>
                <a:cs typeface="Times New Roman" panose="02020603050405020304" pitchFamily="18" charset="0"/>
              </a:rPr>
              <a:t>nocturia</a:t>
            </a:r>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Hypokalemia</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High TTKG</a:t>
            </a:r>
          </a:p>
          <a:p>
            <a:r>
              <a:rPr lang="en-US" dirty="0">
                <a:latin typeface="Times New Roman" panose="02020603050405020304" pitchFamily="18" charset="0"/>
                <a:cs typeface="Times New Roman" panose="02020603050405020304" pitchFamily="18" charset="0"/>
              </a:rPr>
              <a:t>Metabolic alkalosis</a:t>
            </a:r>
          </a:p>
          <a:p>
            <a:r>
              <a:rPr lang="en-US" dirty="0">
                <a:latin typeface="Times New Roman" panose="02020603050405020304" pitchFamily="18" charset="0"/>
                <a:cs typeface="Times New Roman" panose="02020603050405020304" pitchFamily="18" charset="0"/>
              </a:rPr>
              <a:t>Proteinuria</a:t>
            </a:r>
          </a:p>
          <a:p>
            <a:r>
              <a:rPr lang="en-US" dirty="0">
                <a:latin typeface="Times New Roman" panose="02020603050405020304" pitchFamily="18" charset="0"/>
                <a:cs typeface="Times New Roman" panose="02020603050405020304" pitchFamily="18" charset="0"/>
              </a:rPr>
              <a:t>High </a:t>
            </a:r>
            <a:r>
              <a:rPr lang="en-US" dirty="0" err="1">
                <a:latin typeface="Times New Roman" panose="02020603050405020304" pitchFamily="18" charset="0"/>
                <a:cs typeface="Times New Roman" panose="02020603050405020304" pitchFamily="18" charset="0"/>
              </a:rPr>
              <a:t>Ald</a:t>
            </a:r>
            <a:r>
              <a:rPr lang="en-US" dirty="0">
                <a:latin typeface="Times New Roman" panose="02020603050405020304" pitchFamily="18" charset="0"/>
                <a:cs typeface="Times New Roman" panose="02020603050405020304" pitchFamily="18" charset="0"/>
              </a:rPr>
              <a:t> level and </a:t>
            </a:r>
            <a:r>
              <a:rPr lang="en-US" dirty="0" err="1">
                <a:latin typeface="Times New Roman" panose="02020603050405020304" pitchFamily="18" charset="0"/>
                <a:cs typeface="Times New Roman" panose="02020603050405020304" pitchFamily="18" charset="0"/>
              </a:rPr>
              <a:t>Ald</a:t>
            </a:r>
            <a:r>
              <a:rPr lang="en-US" dirty="0">
                <a:latin typeface="Times New Roman" panose="02020603050405020304" pitchFamily="18" charset="0"/>
                <a:cs typeface="Times New Roman" panose="02020603050405020304" pitchFamily="18" charset="0"/>
              </a:rPr>
              <a:t>/PRA ratio</a:t>
            </a:r>
          </a:p>
          <a:p>
            <a:pPr marL="0" indent="0">
              <a:buNone/>
            </a:pPr>
            <a:r>
              <a:rPr lang="en-US" dirty="0" smtClean="0">
                <a:latin typeface="Times New Roman" panose="02020603050405020304" pitchFamily="18" charset="0"/>
                <a:cs typeface="Times New Roman" panose="02020603050405020304" pitchFamily="18" charset="0"/>
              </a:rPr>
              <a:t>Left </a:t>
            </a:r>
            <a:r>
              <a:rPr lang="en-US" dirty="0">
                <a:latin typeface="Times New Roman" panose="02020603050405020304" pitchFamily="18" charset="0"/>
                <a:cs typeface="Times New Roman" panose="02020603050405020304" pitchFamily="18" charset="0"/>
              </a:rPr>
              <a:t>adrenal mass</a:t>
            </a:r>
          </a:p>
          <a:p>
            <a:r>
              <a:rPr lang="en-US" dirty="0">
                <a:latin typeface="Times New Roman" panose="02020603050405020304" pitchFamily="18" charset="0"/>
                <a:cs typeface="Times New Roman" panose="02020603050405020304" pitchFamily="18" charset="0"/>
              </a:rPr>
              <a:t>Right kidney stone</a:t>
            </a:r>
          </a:p>
        </p:txBody>
      </p:sp>
      <p:pic>
        <p:nvPicPr>
          <p:cNvPr id="4" name="Image 0" descr="preencoded.png">
            <a:extLst>
              <a:ext uri="{FF2B5EF4-FFF2-40B4-BE49-F238E27FC236}">
                <a16:creationId xmlns:a16="http://schemas.microsoft.com/office/drawing/2014/main" id="{049D93F4-A1EE-A2A3-877A-D5074312DA7D}"/>
              </a:ext>
            </a:extLst>
          </p:cNvPr>
          <p:cNvPicPr>
            <a:picLocks noChangeAspect="1"/>
          </p:cNvPicPr>
          <p:nvPr/>
        </p:nvPicPr>
        <p:blipFill>
          <a:blip r:embed="rId2" cstate="print"/>
          <a:stretch>
            <a:fillRect/>
          </a:stretch>
        </p:blipFill>
        <p:spPr>
          <a:xfrm>
            <a:off x="0" y="-130926"/>
            <a:ext cx="5486400" cy="8229600"/>
          </a:xfrm>
          <a:prstGeom prst="rect">
            <a:avLst/>
          </a:prstGeom>
        </p:spPr>
      </p:pic>
    </p:spTree>
    <p:extLst>
      <p:ext uri="{BB962C8B-B14F-4D97-AF65-F5344CB8AC3E}">
        <p14:creationId xmlns:p14="http://schemas.microsoft.com/office/powerpoint/2010/main" val="1196290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69175-A5BF-3290-06CF-3CB0366B3719}"/>
              </a:ext>
            </a:extLst>
          </p:cNvPr>
          <p:cNvSpPr>
            <a:spLocks noGrp="1"/>
          </p:cNvSpPr>
          <p:nvPr>
            <p:ph type="title" idx="4294967295"/>
          </p:nvPr>
        </p:nvSpPr>
        <p:spPr>
          <a:xfrm>
            <a:off x="5994400" y="2773035"/>
            <a:ext cx="5820229" cy="3250394"/>
          </a:xfrm>
        </p:spPr>
        <p:txBody>
          <a:bodyPr>
            <a:noAutofit/>
          </a:bodyPr>
          <a:lstStyle/>
          <a:p>
            <a:pPr algn="just"/>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In postoperative visit, hypokalemia was resolved without any medication and blood pressure was </a:t>
            </a:r>
            <a:r>
              <a:rPr lang="en-US" sz="2400" b="1" dirty="0" smtClean="0">
                <a:latin typeface="Times New Roman" panose="02020603050405020304" pitchFamily="18" charset="0"/>
                <a:cs typeface="Times New Roman" panose="02020603050405020304" pitchFamily="18" charset="0"/>
              </a:rPr>
              <a:t>100/70</a:t>
            </a:r>
            <a:r>
              <a:rPr lang="en-US" sz="2400" dirty="0" smtClean="0">
                <a:latin typeface="Times New Roman" panose="02020603050405020304" pitchFamily="18" charset="0"/>
                <a:cs typeface="Times New Roman" panose="02020603050405020304" pitchFamily="18" charset="0"/>
              </a:rPr>
              <a:t> mmHg. In several visits after surgery, the average blood pressure of the patient was </a:t>
            </a:r>
            <a:r>
              <a:rPr lang="en-US" sz="2400" b="1" dirty="0" smtClean="0">
                <a:latin typeface="Times New Roman" panose="02020603050405020304" pitchFamily="18" charset="0"/>
                <a:cs typeface="Times New Roman" panose="02020603050405020304" pitchFamily="18" charset="0"/>
              </a:rPr>
              <a:t>95/60</a:t>
            </a:r>
            <a:r>
              <a:rPr lang="en-US" sz="2400" dirty="0" smtClean="0">
                <a:latin typeface="Times New Roman" panose="02020603050405020304" pitchFamily="18" charset="0"/>
                <a:cs typeface="Times New Roman" panose="02020603050405020304" pitchFamily="18" charset="0"/>
              </a:rPr>
              <a:t> mmHg and potassium level are still within the normal range without any medical treatment even after 3 years. </a:t>
            </a:r>
            <a:endParaRPr lang="en-US" sz="2400" dirty="0">
              <a:latin typeface="Times New Roman" panose="02020603050405020304" pitchFamily="18" charset="0"/>
              <a:cs typeface="Times New Roman" panose="02020603050405020304" pitchFamily="18" charset="0"/>
            </a:endParaRPr>
          </a:p>
        </p:txBody>
      </p:sp>
      <p:pic>
        <p:nvPicPr>
          <p:cNvPr id="5" name="Image 0" descr="preencoded.png">
            <a:extLst>
              <a:ext uri="{FF2B5EF4-FFF2-40B4-BE49-F238E27FC236}">
                <a16:creationId xmlns:a16="http://schemas.microsoft.com/office/drawing/2014/main" id="{2716F1E9-C715-D9A2-E43E-7260E1AA8C2B}"/>
              </a:ext>
            </a:extLst>
          </p:cNvPr>
          <p:cNvPicPr>
            <a:picLocks noChangeAspect="1"/>
          </p:cNvPicPr>
          <p:nvPr/>
        </p:nvPicPr>
        <p:blipFill>
          <a:blip r:embed="rId2" cstate="print"/>
          <a:stretch>
            <a:fillRect/>
          </a:stretch>
        </p:blipFill>
        <p:spPr>
          <a:xfrm>
            <a:off x="97849" y="2773035"/>
            <a:ext cx="5564056" cy="3105478"/>
          </a:xfrm>
          <a:prstGeom prst="rect">
            <a:avLst/>
          </a:prstGeom>
        </p:spPr>
      </p:pic>
      <p:sp>
        <p:nvSpPr>
          <p:cNvPr id="7" name="TextBox 6">
            <a:extLst>
              <a:ext uri="{FF2B5EF4-FFF2-40B4-BE49-F238E27FC236}">
                <a16:creationId xmlns:a16="http://schemas.microsoft.com/office/drawing/2014/main" id="{C8C53150-4799-44B7-1263-17A9BB4C5A4D}"/>
              </a:ext>
            </a:extLst>
          </p:cNvPr>
          <p:cNvSpPr txBox="1"/>
          <p:nvPr/>
        </p:nvSpPr>
        <p:spPr>
          <a:xfrm>
            <a:off x="97849" y="1045764"/>
            <a:ext cx="12146851" cy="1200329"/>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health team decided to recommend laparoscopic surgery.</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Ultimately, laparoscopic surgery was performed and left adrenalectomy was done. The pathology report revealed adrenal adenoma.</a:t>
            </a:r>
            <a:endParaRPr lang="en-US" sz="2400" dirty="0"/>
          </a:p>
        </p:txBody>
      </p:sp>
      <p:sp>
        <p:nvSpPr>
          <p:cNvPr id="11" name="TextBox 10">
            <a:extLst>
              <a:ext uri="{FF2B5EF4-FFF2-40B4-BE49-F238E27FC236}">
                <a16:creationId xmlns:a16="http://schemas.microsoft.com/office/drawing/2014/main" id="{01A3ADCA-4430-A37B-D21E-D4B2491FC4A1}"/>
              </a:ext>
            </a:extLst>
          </p:cNvPr>
          <p:cNvSpPr txBox="1"/>
          <p:nvPr/>
        </p:nvSpPr>
        <p:spPr>
          <a:xfrm>
            <a:off x="168612" y="47431"/>
            <a:ext cx="6181926" cy="668773"/>
          </a:xfrm>
          <a:prstGeom prst="rect">
            <a:avLst/>
          </a:prstGeom>
          <a:noFill/>
        </p:spPr>
        <p:txBody>
          <a:bodyPr wrap="square">
            <a:spAutoFit/>
          </a:bodyPr>
          <a:lstStyle/>
          <a:p>
            <a:pPr marL="0" indent="0" algn="l">
              <a:lnSpc>
                <a:spcPts val="4900"/>
              </a:lnSpc>
              <a:buNone/>
            </a:pPr>
            <a:r>
              <a:rPr lang="en-US" sz="3200" dirty="0">
                <a:solidFill>
                  <a:srgbClr val="03738B"/>
                </a:solidFill>
                <a:latin typeface="Times New Roman" panose="02020603050405020304" pitchFamily="18" charset="0"/>
                <a:ea typeface="Nunito Semi Bold" pitchFamily="34" charset="-122"/>
                <a:cs typeface="Times New Roman" panose="02020603050405020304" pitchFamily="18" charset="0"/>
              </a:rPr>
              <a:t>Outcome &amp; Conclusion</a:t>
            </a:r>
            <a:endParaRPr lang="en-US" sz="3200" dirty="0">
              <a:solidFill>
                <a:srgbClr val="03738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74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9A82F-F515-B28A-3DE7-F82257EB9B6C}"/>
              </a:ext>
            </a:extLst>
          </p:cNvPr>
          <p:cNvSpPr>
            <a:spLocks noGrp="1"/>
          </p:cNvSpPr>
          <p:nvPr>
            <p:ph type="title"/>
          </p:nvPr>
        </p:nvSpPr>
        <p:spPr/>
        <p:txBody>
          <a:bodyPr/>
          <a:lstStyle/>
          <a:p>
            <a:r>
              <a:rPr lang="en-US" dirty="0"/>
              <a:t>Present Illness</a:t>
            </a:r>
          </a:p>
        </p:txBody>
      </p:sp>
      <p:sp>
        <p:nvSpPr>
          <p:cNvPr id="3" name="Content Placeholder 2">
            <a:extLst>
              <a:ext uri="{FF2B5EF4-FFF2-40B4-BE49-F238E27FC236}">
                <a16:creationId xmlns:a16="http://schemas.microsoft.com/office/drawing/2014/main" id="{ED1E34E5-148A-D86D-5437-F10C52A7DDCE}"/>
              </a:ext>
            </a:extLst>
          </p:cNvPr>
          <p:cNvSpPr>
            <a:spLocks noGrp="1"/>
          </p:cNvSpPr>
          <p:nvPr>
            <p:ph idx="1"/>
          </p:nvPr>
        </p:nvSpPr>
        <p:spPr/>
        <p:txBody>
          <a:bodyPr>
            <a:normAutofit/>
          </a:bodyPr>
          <a:lstStyle/>
          <a:p>
            <a:r>
              <a:rPr lang="en-US" sz="3200" dirty="0">
                <a:solidFill>
                  <a:schemeClr val="bg2">
                    <a:lumMod val="25000"/>
                  </a:schemeClr>
                </a:solidFill>
                <a:latin typeface="Times New Roman" panose="02020603050405020304" pitchFamily="18" charset="0"/>
                <a:cs typeface="Times New Roman" panose="02020603050405020304" pitchFamily="18" charset="0"/>
              </a:rPr>
              <a:t> </a:t>
            </a:r>
            <a:r>
              <a:rPr lang="en-US" sz="2400" dirty="0">
                <a:solidFill>
                  <a:schemeClr val="bg2">
                    <a:lumMod val="25000"/>
                  </a:schemeClr>
                </a:solidFill>
                <a:latin typeface="Times New Roman" panose="02020603050405020304" pitchFamily="18" charset="0"/>
                <a:cs typeface="Times New Roman" panose="02020603050405020304" pitchFamily="18" charset="0"/>
              </a:rPr>
              <a:t>37-year-old female presented with hypokalemia following routine tests during follow-up after an abdominal surgery (subsequent to the rupture of the diaphragm) 3 years before the final diagnosis. She had muscle cramps and weakness along with hypokalemia. </a:t>
            </a:r>
            <a:endParaRPr lang="fa-IR" sz="2400" dirty="0">
              <a:solidFill>
                <a:schemeClr val="bg2">
                  <a:lumMod val="25000"/>
                </a:schemeClr>
              </a:solidFill>
              <a:latin typeface="Times New Roman" panose="02020603050405020304" pitchFamily="18" charset="0"/>
              <a:cs typeface="Times New Roman" panose="02020603050405020304" pitchFamily="18" charset="0"/>
            </a:endParaRPr>
          </a:p>
          <a:p>
            <a:r>
              <a:rPr lang="en-US" sz="2400" dirty="0">
                <a:solidFill>
                  <a:schemeClr val="bg2">
                    <a:lumMod val="25000"/>
                  </a:schemeClr>
                </a:solidFill>
                <a:latin typeface="Times New Roman" panose="02020603050405020304" pitchFamily="18" charset="0"/>
                <a:cs typeface="Times New Roman" panose="02020603050405020304" pitchFamily="18" charset="0"/>
              </a:rPr>
              <a:t>In the first year after the diagnosis of hypokalemia, no specific diagnostic or therapeutic measures are taken. The patient is only advised to take potassium supplements.</a:t>
            </a:r>
          </a:p>
        </p:txBody>
      </p:sp>
      <p:pic>
        <p:nvPicPr>
          <p:cNvPr id="5" name="Picture 4">
            <a:extLst>
              <a:ext uri="{FF2B5EF4-FFF2-40B4-BE49-F238E27FC236}">
                <a16:creationId xmlns:a16="http://schemas.microsoft.com/office/drawing/2014/main" id="{0CAFA3E9-6106-A64F-0916-452F6645DD0E}"/>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l="35740" t="61088" r="49031" b="19456"/>
          <a:stretch/>
        </p:blipFill>
        <p:spPr>
          <a:xfrm>
            <a:off x="9261705" y="4404188"/>
            <a:ext cx="2466873" cy="1772678"/>
          </a:xfrm>
          <a:prstGeom prst="rect">
            <a:avLst/>
          </a:prstGeom>
        </p:spPr>
      </p:pic>
    </p:spTree>
    <p:extLst>
      <p:ext uri="{BB962C8B-B14F-4D97-AF65-F5344CB8AC3E}">
        <p14:creationId xmlns:p14="http://schemas.microsoft.com/office/powerpoint/2010/main" val="18880908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DEDF4F-061D-DCE9-16D2-F539F00F1DD7}"/>
              </a:ext>
            </a:extLst>
          </p:cNvPr>
          <p:cNvSpPr txBox="1"/>
          <p:nvPr/>
        </p:nvSpPr>
        <p:spPr>
          <a:xfrm>
            <a:off x="0" y="5819896"/>
            <a:ext cx="3294877" cy="400110"/>
          </a:xfrm>
          <a:prstGeom prst="rect">
            <a:avLst/>
          </a:prstGeom>
          <a:noFill/>
        </p:spPr>
        <p:txBody>
          <a:bodyPr wrap="square">
            <a:spAutoFit/>
          </a:bodyPr>
          <a:lstStyle/>
          <a:p>
            <a:pPr algn="ctr" rtl="1"/>
            <a:r>
              <a:rPr lang="fa-IR" sz="2000" dirty="0">
                <a:cs typeface="B Nazanin" panose="00000400000000000000" pitchFamily="2" charset="-78"/>
              </a:rPr>
              <a:t>با سپاس از توجه و همراهی شما</a:t>
            </a:r>
          </a:p>
        </p:txBody>
      </p:sp>
      <p:pic>
        <p:nvPicPr>
          <p:cNvPr id="6" name="Picture 5">
            <a:extLst>
              <a:ext uri="{FF2B5EF4-FFF2-40B4-BE49-F238E27FC236}">
                <a16:creationId xmlns:a16="http://schemas.microsoft.com/office/drawing/2014/main" id="{CF7ACD6E-1E4B-5B97-F46F-1B97E2A01BA0}"/>
              </a:ext>
            </a:extLst>
          </p:cNvPr>
          <p:cNvPicPr>
            <a:picLocks noChangeAspect="1"/>
          </p:cNvPicPr>
          <p:nvPr/>
        </p:nvPicPr>
        <p:blipFill>
          <a:blip r:embed="rId2" cstate="print"/>
          <a:stretch>
            <a:fillRect/>
          </a:stretch>
        </p:blipFill>
        <p:spPr>
          <a:xfrm>
            <a:off x="3066131" y="1263329"/>
            <a:ext cx="5594671" cy="5594671"/>
          </a:xfrm>
          <a:prstGeom prst="rect">
            <a:avLst/>
          </a:prstGeom>
        </p:spPr>
      </p:pic>
      <p:sp>
        <p:nvSpPr>
          <p:cNvPr id="5" name="TextBox 4"/>
          <p:cNvSpPr txBox="1"/>
          <p:nvPr/>
        </p:nvSpPr>
        <p:spPr>
          <a:xfrm>
            <a:off x="1226523" y="528230"/>
            <a:ext cx="8679542" cy="2369880"/>
          </a:xfrm>
          <a:prstGeom prst="rect">
            <a:avLst/>
          </a:prstGeom>
          <a:noFill/>
        </p:spPr>
        <p:txBody>
          <a:bodyPr wrap="square" rtlCol="1">
            <a:spAutoFit/>
          </a:bodyPr>
          <a:lstStyle/>
          <a:p>
            <a:r>
              <a:rPr lang="en-US" sz="3600" dirty="0" err="1" smtClean="0"/>
              <a:t>Dx</a:t>
            </a:r>
            <a:r>
              <a:rPr lang="en-US" sz="3600" dirty="0" smtClean="0"/>
              <a:t>:</a:t>
            </a:r>
          </a:p>
          <a:p>
            <a:r>
              <a:rPr lang="en-US" sz="2800" b="1" dirty="0" smtClean="0"/>
              <a:t>Normotensive Primary Hyperaldosteronism</a:t>
            </a:r>
            <a:endParaRPr lang="fa-IR" sz="2800" b="1" dirty="0" smtClean="0"/>
          </a:p>
          <a:p>
            <a:r>
              <a:rPr lang="en-US" sz="2400" dirty="0">
                <a:latin typeface="Times New Roman" panose="02020603050405020304" pitchFamily="18" charset="0"/>
                <a:cs typeface="Times New Roman" panose="02020603050405020304" pitchFamily="18" charset="0"/>
              </a:rPr>
              <a:t>Primary </a:t>
            </a:r>
            <a:r>
              <a:rPr lang="en-US" sz="2400" dirty="0" err="1">
                <a:latin typeface="Times New Roman" panose="02020603050405020304" pitchFamily="18" charset="0"/>
                <a:cs typeface="Times New Roman" panose="02020603050405020304" pitchFamily="18" charset="0"/>
              </a:rPr>
              <a:t>aldosteronism</a:t>
            </a:r>
            <a:r>
              <a:rPr lang="en-US" sz="2400" dirty="0">
                <a:latin typeface="Times New Roman" panose="02020603050405020304" pitchFamily="18" charset="0"/>
                <a:cs typeface="Times New Roman" panose="02020603050405020304" pitchFamily="18" charset="0"/>
              </a:rPr>
              <a:t> should be among the differential diagnoses in normotensive patients presenting with severe hypokalemia. </a:t>
            </a:r>
            <a:endParaRPr lang="en-US" sz="2400" dirty="0"/>
          </a:p>
          <a:p>
            <a:endParaRPr lang="fa-IR" sz="3600" dirty="0"/>
          </a:p>
        </p:txBody>
      </p:sp>
    </p:spTree>
    <p:extLst>
      <p:ext uri="{BB962C8B-B14F-4D97-AF65-F5344CB8AC3E}">
        <p14:creationId xmlns:p14="http://schemas.microsoft.com/office/powerpoint/2010/main" val="1354290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0000" y="2206171"/>
            <a:ext cx="6386286" cy="3033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smtClean="0"/>
              <a:t>Step 1</a:t>
            </a:r>
            <a:endParaRPr lang="en-US" sz="9600" dirty="0"/>
          </a:p>
        </p:txBody>
      </p:sp>
      <p:pic>
        <p:nvPicPr>
          <p:cNvPr id="8" name="Picture 7">
            <a:extLst>
              <a:ext uri="{FF2B5EF4-FFF2-40B4-BE49-F238E27FC236}">
                <a16:creationId xmlns:a16="http://schemas.microsoft.com/office/drawing/2014/main" id="{F328D52E-C048-F40B-40A7-680AFE8B7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2653" y="3425062"/>
            <a:ext cx="1964288" cy="280078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DE24-5BC3-054B-1215-D0CB1CB7191D}"/>
              </a:ext>
            </a:extLst>
          </p:cNvPr>
          <p:cNvSpPr>
            <a:spLocks noGrp="1"/>
          </p:cNvSpPr>
          <p:nvPr>
            <p:ph type="title"/>
          </p:nvPr>
        </p:nvSpPr>
        <p:spPr/>
        <p:txBody>
          <a:bodyPr/>
          <a:lstStyle/>
          <a:p>
            <a:r>
              <a:rPr lang="en-US" dirty="0"/>
              <a:t>Past Medical History</a:t>
            </a:r>
          </a:p>
        </p:txBody>
      </p:sp>
      <p:sp>
        <p:nvSpPr>
          <p:cNvPr id="3" name="Content Placeholder 2">
            <a:extLst>
              <a:ext uri="{FF2B5EF4-FFF2-40B4-BE49-F238E27FC236}">
                <a16:creationId xmlns:a16="http://schemas.microsoft.com/office/drawing/2014/main" id="{DA453A6A-6D86-AD72-96E9-857ED15223EA}"/>
              </a:ext>
            </a:extLst>
          </p:cNvPr>
          <p:cNvSpPr>
            <a:spLocks noGrp="1"/>
          </p:cNvSpPr>
          <p:nvPr>
            <p:ph idx="1"/>
          </p:nvPr>
        </p:nvSpPr>
        <p:spPr/>
        <p:txBody>
          <a:bodyPr/>
          <a:lstStyle/>
          <a:p>
            <a:pPr algn="just"/>
            <a:r>
              <a:rPr lang="en-US" dirty="0">
                <a:solidFill>
                  <a:schemeClr val="bg2">
                    <a:lumMod val="25000"/>
                  </a:schemeClr>
                </a:solidFill>
                <a:latin typeface="Times New Roman" panose="02020603050405020304" pitchFamily="18" charset="0"/>
                <a:cs typeface="Times New Roman" panose="02020603050405020304" pitchFamily="18" charset="0"/>
              </a:rPr>
              <a:t>In 1990, he underwent endoscopy for dysphagia, and was diagnosed with a mass, possibly a fibroid at the end of the esophagus, which was surgically removed.</a:t>
            </a:r>
          </a:p>
          <a:p>
            <a:pPr algn="just"/>
            <a:endParaRPr lang="en-US" dirty="0">
              <a:solidFill>
                <a:schemeClr val="bg2">
                  <a:lumMod val="25000"/>
                </a:schemeClr>
              </a:solidFill>
              <a:latin typeface="Times New Roman" panose="02020603050405020304" pitchFamily="18" charset="0"/>
              <a:cs typeface="Times New Roman" panose="02020603050405020304" pitchFamily="18" charset="0"/>
            </a:endParaRPr>
          </a:p>
          <a:p>
            <a:pPr algn="just"/>
            <a:r>
              <a:rPr lang="en-US" dirty="0">
                <a:solidFill>
                  <a:schemeClr val="bg2">
                    <a:lumMod val="25000"/>
                  </a:schemeClr>
                </a:solidFill>
                <a:latin typeface="Times New Roman" panose="02020603050405020304" pitchFamily="18" charset="0"/>
                <a:cs typeface="Times New Roman" panose="02020603050405020304" pitchFamily="18" charset="0"/>
              </a:rPr>
              <a:t>In 1992, he suffered from abdominal pain and was diagnosed with a ruptured diaphragm and underwent surgery.</a:t>
            </a:r>
          </a:p>
        </p:txBody>
      </p:sp>
    </p:spTree>
    <p:extLst>
      <p:ext uri="{BB962C8B-B14F-4D97-AF65-F5344CB8AC3E}">
        <p14:creationId xmlns:p14="http://schemas.microsoft.com/office/powerpoint/2010/main" val="31547508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6E19ED-0428-07C8-D7FF-AEC9B2E260A5}"/>
              </a:ext>
            </a:extLst>
          </p:cNvPr>
          <p:cNvSpPr>
            <a:spLocks noGrp="1"/>
          </p:cNvSpPr>
          <p:nvPr>
            <p:ph idx="1"/>
          </p:nvPr>
        </p:nvSpPr>
        <p:spPr/>
        <p:txBody>
          <a:bodyPr>
            <a:normAutofit/>
          </a:bodyPr>
          <a:lstStyle/>
          <a:p>
            <a:r>
              <a:rPr lang="en-US" b="1" dirty="0">
                <a:solidFill>
                  <a:schemeClr val="bg2">
                    <a:lumMod val="25000"/>
                  </a:schemeClr>
                </a:solidFill>
              </a:rPr>
              <a:t>Past Surgical History :</a:t>
            </a:r>
            <a:r>
              <a:rPr lang="en-US" dirty="0">
                <a:solidFill>
                  <a:schemeClr val="bg2">
                    <a:lumMod val="25000"/>
                  </a:schemeClr>
                </a:solidFill>
              </a:rPr>
              <a:t> abdominal surgery (subsequent to the rupture of the diaphragm)</a:t>
            </a:r>
          </a:p>
          <a:p>
            <a:r>
              <a:rPr lang="en-US" b="1" dirty="0">
                <a:solidFill>
                  <a:schemeClr val="bg2">
                    <a:lumMod val="25000"/>
                  </a:schemeClr>
                </a:solidFill>
              </a:rPr>
              <a:t>Drug History :</a:t>
            </a:r>
          </a:p>
          <a:p>
            <a:r>
              <a:rPr lang="en-US" b="1" dirty="0">
                <a:solidFill>
                  <a:schemeClr val="bg2">
                    <a:lumMod val="25000"/>
                  </a:schemeClr>
                </a:solidFill>
              </a:rPr>
              <a:t>no specific diagnostic or therapeutic management except high potassium intake in the first year after the detection of hypokalemia.</a:t>
            </a:r>
          </a:p>
          <a:p>
            <a:r>
              <a:rPr lang="en-US" b="1" dirty="0">
                <a:solidFill>
                  <a:schemeClr val="bg2">
                    <a:lumMod val="25000"/>
                  </a:schemeClr>
                </a:solidFill>
              </a:rPr>
              <a:t>Social History : </a:t>
            </a:r>
            <a:r>
              <a:rPr lang="en-US" dirty="0">
                <a:solidFill>
                  <a:schemeClr val="bg2">
                    <a:lumMod val="25000"/>
                  </a:schemeClr>
                </a:solidFill>
              </a:rPr>
              <a:t>Unremarkable.</a:t>
            </a:r>
            <a:br>
              <a:rPr lang="en-US" dirty="0">
                <a:solidFill>
                  <a:schemeClr val="bg2">
                    <a:lumMod val="25000"/>
                  </a:schemeClr>
                </a:solidFill>
              </a:rPr>
            </a:br>
            <a:r>
              <a:rPr lang="en-US" b="1" dirty="0">
                <a:solidFill>
                  <a:schemeClr val="bg2">
                    <a:lumMod val="25000"/>
                  </a:schemeClr>
                </a:solidFill>
              </a:rPr>
              <a:t>Allergy History :</a:t>
            </a:r>
            <a:r>
              <a:rPr lang="en-US" dirty="0">
                <a:solidFill>
                  <a:schemeClr val="bg2">
                    <a:lumMod val="25000"/>
                  </a:schemeClr>
                </a:solidFill>
              </a:rPr>
              <a:t>No known drug allergies.</a:t>
            </a:r>
          </a:p>
          <a:p>
            <a:r>
              <a:rPr lang="en-US" b="1" dirty="0">
                <a:solidFill>
                  <a:schemeClr val="bg2">
                    <a:lumMod val="25000"/>
                  </a:schemeClr>
                </a:solidFill>
              </a:rPr>
              <a:t>Family History :Family history for hypertension was negative. There was a history of diabetes mellitus in her mother, sister and two brothers. There was a history of proteinuria in her mother (possibly diabetic nephropathy).</a:t>
            </a:r>
            <a:endParaRPr lang="en-US" dirty="0">
              <a:solidFill>
                <a:schemeClr val="bg2">
                  <a:lumMod val="25000"/>
                </a:schemeClr>
              </a:solidFill>
            </a:endParaRPr>
          </a:p>
          <a:p>
            <a:endParaRPr lang="en-US" dirty="0">
              <a:solidFill>
                <a:schemeClr val="bg2">
                  <a:lumMod val="25000"/>
                </a:schemeClr>
              </a:solidFill>
            </a:endParaRPr>
          </a:p>
        </p:txBody>
      </p:sp>
      <p:sp>
        <p:nvSpPr>
          <p:cNvPr id="2" name="Shape 1">
            <a:extLst>
              <a:ext uri="{FF2B5EF4-FFF2-40B4-BE49-F238E27FC236}">
                <a16:creationId xmlns:a16="http://schemas.microsoft.com/office/drawing/2014/main" id="{C30E4142-DF9C-541E-6FC3-36B73EEE079D}"/>
              </a:ext>
            </a:extLst>
          </p:cNvPr>
          <p:cNvSpPr/>
          <p:nvPr/>
        </p:nvSpPr>
        <p:spPr>
          <a:xfrm>
            <a:off x="568047" y="1706311"/>
            <a:ext cx="468273" cy="468273"/>
          </a:xfrm>
          <a:prstGeom prst="roundRect">
            <a:avLst>
              <a:gd name="adj" fmla="val 66678"/>
            </a:avLst>
          </a:prstGeom>
          <a:noFill/>
          <a:ln w="22860">
            <a:solidFill>
              <a:srgbClr val="2D4DF2"/>
            </a:solidFill>
            <a:prstDash val="solid"/>
          </a:ln>
        </p:spPr>
        <p:txBody>
          <a:bodyPr/>
          <a:lstStyle/>
          <a:p>
            <a:endParaRPr lang="en-US" dirty="0"/>
          </a:p>
        </p:txBody>
      </p:sp>
      <p:sp>
        <p:nvSpPr>
          <p:cNvPr id="4" name="Shape 4">
            <a:extLst>
              <a:ext uri="{FF2B5EF4-FFF2-40B4-BE49-F238E27FC236}">
                <a16:creationId xmlns:a16="http://schemas.microsoft.com/office/drawing/2014/main" id="{85B4103E-E44D-3F2D-B279-FBC215D145C6}"/>
              </a:ext>
            </a:extLst>
          </p:cNvPr>
          <p:cNvSpPr/>
          <p:nvPr/>
        </p:nvSpPr>
        <p:spPr>
          <a:xfrm>
            <a:off x="568047" y="2308750"/>
            <a:ext cx="468273" cy="468273"/>
          </a:xfrm>
          <a:prstGeom prst="roundRect">
            <a:avLst>
              <a:gd name="adj" fmla="val 66678"/>
            </a:avLst>
          </a:prstGeom>
          <a:noFill/>
          <a:ln w="22860">
            <a:solidFill>
              <a:srgbClr val="018CE1"/>
            </a:solidFill>
            <a:prstDash val="solid"/>
          </a:ln>
        </p:spPr>
      </p:sp>
      <p:sp>
        <p:nvSpPr>
          <p:cNvPr id="5" name="Shape 7">
            <a:extLst>
              <a:ext uri="{FF2B5EF4-FFF2-40B4-BE49-F238E27FC236}">
                <a16:creationId xmlns:a16="http://schemas.microsoft.com/office/drawing/2014/main" id="{586FD4BD-EA03-2960-0EC6-517190BC1864}"/>
              </a:ext>
            </a:extLst>
          </p:cNvPr>
          <p:cNvSpPr/>
          <p:nvPr/>
        </p:nvSpPr>
        <p:spPr>
          <a:xfrm>
            <a:off x="568046" y="3478539"/>
            <a:ext cx="468273" cy="468273"/>
          </a:xfrm>
          <a:prstGeom prst="roundRect">
            <a:avLst>
              <a:gd name="adj" fmla="val 66678"/>
            </a:avLst>
          </a:prstGeom>
          <a:noFill/>
          <a:ln w="22860">
            <a:solidFill>
              <a:srgbClr val="DA33BF"/>
            </a:solidFill>
            <a:prstDash val="solid"/>
          </a:ln>
        </p:spPr>
      </p:sp>
      <p:sp>
        <p:nvSpPr>
          <p:cNvPr id="6" name="Shape 7">
            <a:extLst>
              <a:ext uri="{FF2B5EF4-FFF2-40B4-BE49-F238E27FC236}">
                <a16:creationId xmlns:a16="http://schemas.microsoft.com/office/drawing/2014/main" id="{3EA16350-5FD4-A121-678C-7EC5BAADF014}"/>
              </a:ext>
            </a:extLst>
          </p:cNvPr>
          <p:cNvSpPr/>
          <p:nvPr/>
        </p:nvSpPr>
        <p:spPr>
          <a:xfrm>
            <a:off x="568046" y="2850390"/>
            <a:ext cx="468273" cy="468273"/>
          </a:xfrm>
          <a:prstGeom prst="roundRect">
            <a:avLst>
              <a:gd name="adj" fmla="val 66678"/>
            </a:avLst>
          </a:prstGeom>
          <a:noFill/>
          <a:ln w="22860">
            <a:solidFill>
              <a:srgbClr val="FFC000"/>
            </a:solidFill>
            <a:prstDash val="solid"/>
          </a:ln>
        </p:spPr>
      </p:sp>
      <p:sp>
        <p:nvSpPr>
          <p:cNvPr id="7" name="Shape 7">
            <a:extLst>
              <a:ext uri="{FF2B5EF4-FFF2-40B4-BE49-F238E27FC236}">
                <a16:creationId xmlns:a16="http://schemas.microsoft.com/office/drawing/2014/main" id="{7DBEDDC1-1D69-6D7D-38D8-684ADB7BFC94}"/>
              </a:ext>
            </a:extLst>
          </p:cNvPr>
          <p:cNvSpPr/>
          <p:nvPr/>
        </p:nvSpPr>
        <p:spPr>
          <a:xfrm>
            <a:off x="568045" y="4118108"/>
            <a:ext cx="468273" cy="468273"/>
          </a:xfrm>
          <a:prstGeom prst="roundRect">
            <a:avLst>
              <a:gd name="adj" fmla="val 66678"/>
            </a:avLst>
          </a:prstGeom>
          <a:noFill/>
          <a:ln w="22860">
            <a:solidFill>
              <a:srgbClr val="92D050"/>
            </a:solidFill>
            <a:prstDash val="solid"/>
          </a:ln>
        </p:spPr>
      </p:sp>
    </p:spTree>
    <p:extLst>
      <p:ext uri="{BB962C8B-B14F-4D97-AF65-F5344CB8AC3E}">
        <p14:creationId xmlns:p14="http://schemas.microsoft.com/office/powerpoint/2010/main" val="8152087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F11DE-B1CC-F6D5-AADA-D91F0E17B5D2}"/>
              </a:ext>
            </a:extLst>
          </p:cNvPr>
          <p:cNvSpPr>
            <a:spLocks noGrp="1"/>
          </p:cNvSpPr>
          <p:nvPr>
            <p:ph type="title"/>
          </p:nvPr>
        </p:nvSpPr>
        <p:spPr/>
        <p:txBody>
          <a:bodyPr/>
          <a:lstStyle/>
          <a:p>
            <a:r>
              <a:rPr lang="en-US" b="1" dirty="0"/>
              <a:t>Review of Systems</a:t>
            </a:r>
            <a:endParaRPr lang="en-US" dirty="0"/>
          </a:p>
        </p:txBody>
      </p:sp>
      <p:sp>
        <p:nvSpPr>
          <p:cNvPr id="3" name="Content Placeholder 2">
            <a:extLst>
              <a:ext uri="{FF2B5EF4-FFF2-40B4-BE49-F238E27FC236}">
                <a16:creationId xmlns:a16="http://schemas.microsoft.com/office/drawing/2014/main" id="{5608017A-46C9-CEA3-1D3B-9CA73CB62D96}"/>
              </a:ext>
            </a:extLst>
          </p:cNvPr>
          <p:cNvSpPr>
            <a:spLocks noGrp="1"/>
          </p:cNvSpPr>
          <p:nvPr>
            <p:ph idx="1"/>
          </p:nvPr>
        </p:nvSpPr>
        <p:spPr/>
        <p:txBody>
          <a:bodyPr>
            <a:normAutofit/>
          </a:bodyPr>
          <a:lstStyle/>
          <a:p>
            <a:r>
              <a:rPr lang="en-US" b="1" dirty="0">
                <a:solidFill>
                  <a:schemeClr val="bg2">
                    <a:lumMod val="25000"/>
                  </a:schemeClr>
                </a:solidFill>
              </a:rPr>
              <a:t>General:</a:t>
            </a:r>
            <a:r>
              <a:rPr lang="en-US" dirty="0">
                <a:solidFill>
                  <a:schemeClr val="bg2">
                    <a:lumMod val="25000"/>
                  </a:schemeClr>
                </a:solidFill>
              </a:rPr>
              <a:t/>
            </a:r>
            <a:br>
              <a:rPr lang="en-US" dirty="0">
                <a:solidFill>
                  <a:schemeClr val="bg2">
                    <a:lumMod val="25000"/>
                  </a:schemeClr>
                </a:solidFill>
              </a:rPr>
            </a:br>
            <a:r>
              <a:rPr lang="en-US" dirty="0">
                <a:solidFill>
                  <a:schemeClr val="bg2">
                    <a:lumMod val="25000"/>
                  </a:schemeClr>
                </a:solidFill>
              </a:rPr>
              <a:t>Negative for fever or night sweats.</a:t>
            </a:r>
          </a:p>
          <a:p>
            <a:r>
              <a:rPr lang="en-US" b="1" dirty="0"/>
              <a:t>Dermatologic:</a:t>
            </a:r>
            <a:r>
              <a:rPr lang="en-US" b="1" dirty="0">
                <a:solidFill>
                  <a:schemeClr val="bg2">
                    <a:lumMod val="25000"/>
                  </a:schemeClr>
                </a:solidFill>
              </a:rPr>
              <a:t> </a:t>
            </a:r>
            <a:r>
              <a:rPr lang="en-US" dirty="0"/>
              <a:t>Negative for rash, skin thickening.</a:t>
            </a:r>
          </a:p>
          <a:p>
            <a:r>
              <a:rPr lang="en-US" b="1" dirty="0">
                <a:solidFill>
                  <a:schemeClr val="bg2">
                    <a:lumMod val="25000"/>
                  </a:schemeClr>
                </a:solidFill>
              </a:rPr>
              <a:t>Eyes : </a:t>
            </a:r>
            <a:r>
              <a:rPr lang="en-US" dirty="0"/>
              <a:t>No visual disturbances, eye pain, redness, or dryness</a:t>
            </a:r>
          </a:p>
          <a:p>
            <a:r>
              <a:rPr lang="en-US" b="1" dirty="0"/>
              <a:t>Ear :</a:t>
            </a:r>
            <a:r>
              <a:rPr lang="en-US" dirty="0"/>
              <a:t>No hearing loss, tinnitus, ear pain, or discharge</a:t>
            </a:r>
            <a:r>
              <a:rPr lang="en-US" b="1" dirty="0"/>
              <a:t>.</a:t>
            </a:r>
            <a:endParaRPr lang="en-US" dirty="0"/>
          </a:p>
          <a:p>
            <a:r>
              <a:rPr lang="en-US" b="1" dirty="0"/>
              <a:t>Nose :</a:t>
            </a:r>
            <a:r>
              <a:rPr lang="en-US" dirty="0"/>
              <a:t>No nasal congestion, </a:t>
            </a:r>
            <a:r>
              <a:rPr lang="en-US" dirty="0" err="1"/>
              <a:t>rhinorrhea</a:t>
            </a:r>
            <a:r>
              <a:rPr lang="en-US" dirty="0"/>
              <a:t>, </a:t>
            </a:r>
            <a:r>
              <a:rPr lang="en-US" dirty="0" err="1"/>
              <a:t>epistaxis</a:t>
            </a:r>
            <a:r>
              <a:rPr lang="en-US" dirty="0"/>
              <a:t>, or sinus pain .</a:t>
            </a:r>
            <a:endParaRPr lang="en-US" dirty="0">
              <a:solidFill>
                <a:schemeClr val="bg2">
                  <a:lumMod val="25000"/>
                </a:schemeClr>
              </a:solidFill>
            </a:endParaRPr>
          </a:p>
          <a:p>
            <a:r>
              <a:rPr lang="en-US" b="1" dirty="0">
                <a:solidFill>
                  <a:schemeClr val="bg2">
                    <a:lumMod val="25000"/>
                  </a:schemeClr>
                </a:solidFill>
              </a:rPr>
              <a:t>Cardiovascular:</a:t>
            </a:r>
            <a:r>
              <a:rPr lang="en-US" dirty="0">
                <a:solidFill>
                  <a:schemeClr val="bg2">
                    <a:lumMod val="25000"/>
                  </a:schemeClr>
                </a:solidFill>
              </a:rPr>
              <a:t/>
            </a:r>
            <a:br>
              <a:rPr lang="en-US" dirty="0">
                <a:solidFill>
                  <a:schemeClr val="bg2">
                    <a:lumMod val="25000"/>
                  </a:schemeClr>
                </a:solidFill>
              </a:rPr>
            </a:br>
            <a:r>
              <a:rPr lang="en-US" dirty="0">
                <a:solidFill>
                  <a:schemeClr val="bg2">
                    <a:lumMod val="25000"/>
                  </a:schemeClr>
                </a:solidFill>
              </a:rPr>
              <a:t>Negative for chest pain, palpitations, orthopnea, or syncope.</a:t>
            </a:r>
          </a:p>
          <a:p>
            <a:r>
              <a:rPr lang="en-US" b="1" dirty="0">
                <a:solidFill>
                  <a:schemeClr val="bg2">
                    <a:lumMod val="25000"/>
                  </a:schemeClr>
                </a:solidFill>
              </a:rPr>
              <a:t>Respiratory:</a:t>
            </a:r>
            <a:r>
              <a:rPr lang="en-US" dirty="0">
                <a:solidFill>
                  <a:schemeClr val="bg2">
                    <a:lumMod val="25000"/>
                  </a:schemeClr>
                </a:solidFill>
              </a:rPr>
              <a:t/>
            </a:r>
            <a:br>
              <a:rPr lang="en-US" dirty="0">
                <a:solidFill>
                  <a:schemeClr val="bg2">
                    <a:lumMod val="25000"/>
                  </a:schemeClr>
                </a:solidFill>
              </a:rPr>
            </a:br>
            <a:r>
              <a:rPr lang="en-US" dirty="0">
                <a:solidFill>
                  <a:schemeClr val="bg2">
                    <a:lumMod val="25000"/>
                  </a:schemeClr>
                </a:solidFill>
              </a:rPr>
              <a:t>Negative for cough, wheezing, hemoptysis, or pleuritic chest pain</a:t>
            </a:r>
          </a:p>
          <a:p>
            <a:endParaRPr lang="en-US" dirty="0"/>
          </a:p>
        </p:txBody>
      </p:sp>
      <p:pic>
        <p:nvPicPr>
          <p:cNvPr id="5" name="Picture 4">
            <a:extLst>
              <a:ext uri="{FF2B5EF4-FFF2-40B4-BE49-F238E27FC236}">
                <a16:creationId xmlns:a16="http://schemas.microsoft.com/office/drawing/2014/main" id="{4223878F-B10A-0501-32F1-ABBB7EB494D2}"/>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1993" t="59241" r="87468" b="23207"/>
          <a:stretch/>
        </p:blipFill>
        <p:spPr>
          <a:xfrm>
            <a:off x="8055980" y="4104350"/>
            <a:ext cx="1666756" cy="1561645"/>
          </a:xfrm>
          <a:prstGeom prst="ellipse">
            <a:avLst/>
          </a:prstGeom>
        </p:spPr>
      </p:pic>
      <p:pic>
        <p:nvPicPr>
          <p:cNvPr id="6" name="Picture 5">
            <a:extLst>
              <a:ext uri="{FF2B5EF4-FFF2-40B4-BE49-F238E27FC236}">
                <a16:creationId xmlns:a16="http://schemas.microsoft.com/office/drawing/2014/main" id="{6CC897B8-5AB7-BE00-C3FA-4BF0DDD2FC9B}"/>
              </a:ext>
            </a:extLst>
          </p:cNvPr>
          <p:cNvPicPr>
            <a:picLocks noChangeAspect="1"/>
          </p:cNvPicPr>
          <p:nvPr/>
        </p:nvPicPr>
        <p:blipFill>
          <a:blip r:embed="rId4" cstate="print"/>
          <a:stretch>
            <a:fillRect/>
          </a:stretch>
        </p:blipFill>
        <p:spPr>
          <a:xfrm flipH="1">
            <a:off x="6096000" y="197498"/>
            <a:ext cx="1770928" cy="2361237"/>
          </a:xfrm>
          <a:prstGeom prst="rect">
            <a:avLst/>
          </a:prstGeom>
        </p:spPr>
      </p:pic>
      <p:pic>
        <p:nvPicPr>
          <p:cNvPr id="7" name="Picture 2" descr="آدمک">
            <a:extLst>
              <a:ext uri="{FF2B5EF4-FFF2-40B4-BE49-F238E27FC236}">
                <a16:creationId xmlns:a16="http://schemas.microsoft.com/office/drawing/2014/main" id="{62430DF2-FC29-DF9B-8D9F-FB7094A4DD6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45030" y="1103496"/>
            <a:ext cx="852250" cy="11363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آدمک">
            <a:extLst>
              <a:ext uri="{FF2B5EF4-FFF2-40B4-BE49-F238E27FC236}">
                <a16:creationId xmlns:a16="http://schemas.microsoft.com/office/drawing/2014/main" id="{7873FF78-5791-8CEC-A62B-CECC3A0EA12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45030" y="2385844"/>
            <a:ext cx="852250" cy="11363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آدمک">
            <a:extLst>
              <a:ext uri="{FF2B5EF4-FFF2-40B4-BE49-F238E27FC236}">
                <a16:creationId xmlns:a16="http://schemas.microsoft.com/office/drawing/2014/main" id="{366070BC-558A-56D5-E3D9-28E43534B0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45030" y="3586962"/>
            <a:ext cx="852250" cy="11363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آدمک">
            <a:extLst>
              <a:ext uri="{FF2B5EF4-FFF2-40B4-BE49-F238E27FC236}">
                <a16:creationId xmlns:a16="http://schemas.microsoft.com/office/drawing/2014/main" id="{11D93DED-8D6C-0823-C83D-6CCB246BA93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45030" y="4841135"/>
            <a:ext cx="852250" cy="1136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332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F8192-D9B2-3317-0971-113AD6C77ABB}"/>
              </a:ext>
            </a:extLst>
          </p:cNvPr>
          <p:cNvSpPr>
            <a:spLocks noGrp="1"/>
          </p:cNvSpPr>
          <p:nvPr>
            <p:ph type="title"/>
          </p:nvPr>
        </p:nvSpPr>
        <p:spPr/>
        <p:txBody>
          <a:bodyPr/>
          <a:lstStyle/>
          <a:p>
            <a:r>
              <a:rPr lang="en-US" b="1" dirty="0"/>
              <a:t>Review of Systems</a:t>
            </a:r>
            <a:endParaRPr lang="en-US" dirty="0"/>
          </a:p>
        </p:txBody>
      </p:sp>
      <p:sp>
        <p:nvSpPr>
          <p:cNvPr id="3" name="Content Placeholder 2">
            <a:extLst>
              <a:ext uri="{FF2B5EF4-FFF2-40B4-BE49-F238E27FC236}">
                <a16:creationId xmlns:a16="http://schemas.microsoft.com/office/drawing/2014/main" id="{5DE3CD78-1E85-6603-26D2-523CABA89ACB}"/>
              </a:ext>
            </a:extLst>
          </p:cNvPr>
          <p:cNvSpPr>
            <a:spLocks noGrp="1"/>
          </p:cNvSpPr>
          <p:nvPr>
            <p:ph idx="1"/>
          </p:nvPr>
        </p:nvSpPr>
        <p:spPr/>
        <p:txBody>
          <a:bodyPr>
            <a:normAutofit lnSpcReduction="10000"/>
          </a:bodyPr>
          <a:lstStyle/>
          <a:p>
            <a:r>
              <a:rPr lang="en-US" b="1" dirty="0"/>
              <a:t>Gastrointestinal</a:t>
            </a:r>
            <a:r>
              <a:rPr lang="fa-IR" b="1" dirty="0"/>
              <a:t>:</a:t>
            </a:r>
            <a:r>
              <a:rPr lang="en-US" dirty="0"/>
              <a:t>Negative for nausea, vomiting, abdominal pain, diarrhea, constipation, melena, or hematochezia.</a:t>
            </a:r>
          </a:p>
          <a:p>
            <a:r>
              <a:rPr lang="en-US" b="1" dirty="0"/>
              <a:t>Genitourinary: </a:t>
            </a:r>
            <a:r>
              <a:rPr lang="en-US" dirty="0"/>
              <a:t>Negative for dysuria, hematuria, urinary frequency, urgency, or change in urine output.</a:t>
            </a:r>
          </a:p>
          <a:p>
            <a:r>
              <a:rPr lang="en-US" b="1" dirty="0"/>
              <a:t>Musculoskeletal: </a:t>
            </a:r>
            <a:r>
              <a:rPr lang="en-US" dirty="0"/>
              <a:t>Negative for myalgia, arthralgia, joint swelling, or morning stiffness.</a:t>
            </a:r>
            <a:r>
              <a:rPr lang="en-US" b="1" dirty="0"/>
              <a:t> She complains of</a:t>
            </a:r>
            <a:r>
              <a:rPr lang="en-US" b="1" dirty="0">
                <a:solidFill>
                  <a:schemeClr val="bg2">
                    <a:lumMod val="25000"/>
                  </a:schemeClr>
                </a:solidFill>
              </a:rPr>
              <a:t> muscle cramps </a:t>
            </a:r>
            <a:endParaRPr lang="en-US" b="1" dirty="0"/>
          </a:p>
          <a:p>
            <a:r>
              <a:rPr lang="en-US" b="1" dirty="0"/>
              <a:t>Endocrine: </a:t>
            </a:r>
            <a:r>
              <a:rPr lang="en-US" dirty="0"/>
              <a:t>Negative for heat or cold intolerance, polyuria, or polydipsia.</a:t>
            </a:r>
          </a:p>
          <a:p>
            <a:r>
              <a:rPr lang="en-US" b="1" dirty="0"/>
              <a:t>Hematologic: </a:t>
            </a:r>
            <a:r>
              <a:rPr lang="en-US" dirty="0"/>
              <a:t>Negative for easy bruising or bleeding.</a:t>
            </a:r>
          </a:p>
          <a:p>
            <a:r>
              <a:rPr lang="en-US" b="1" dirty="0">
                <a:solidFill>
                  <a:schemeClr val="bg2">
                    <a:lumMod val="25000"/>
                  </a:schemeClr>
                </a:solidFill>
              </a:rPr>
              <a:t>Neurologic: </a:t>
            </a:r>
            <a:r>
              <a:rPr lang="en-US" sz="2400" b="1" dirty="0"/>
              <a:t>She complains of </a:t>
            </a:r>
            <a:r>
              <a:rPr lang="en-US" sz="2400" b="1" dirty="0" err="1"/>
              <a:t>weakness</a:t>
            </a:r>
            <a:r>
              <a:rPr lang="en-US" dirty="0" err="1"/>
              <a:t>.</a:t>
            </a:r>
            <a:r>
              <a:rPr lang="en-US" dirty="0" err="1">
                <a:solidFill>
                  <a:schemeClr val="bg2">
                    <a:lumMod val="25000"/>
                  </a:schemeClr>
                </a:solidFill>
              </a:rPr>
              <a:t>Negative</a:t>
            </a:r>
            <a:r>
              <a:rPr lang="en-US" dirty="0">
                <a:solidFill>
                  <a:schemeClr val="bg2">
                    <a:lumMod val="25000"/>
                  </a:schemeClr>
                </a:solidFill>
              </a:rPr>
              <a:t> for headache, syncope, focal neurologic deficits, or seizures.</a:t>
            </a:r>
          </a:p>
          <a:p>
            <a:pPr>
              <a:buNone/>
            </a:pPr>
            <a:r>
              <a:rPr lang="en-US" b="1" dirty="0"/>
              <a:t>  Psychiatric: </a:t>
            </a:r>
            <a:r>
              <a:rPr lang="en-US" dirty="0"/>
              <a:t>Negative for depression, anxiety, or sleep disturbance.</a:t>
            </a:r>
          </a:p>
        </p:txBody>
      </p:sp>
      <p:pic>
        <p:nvPicPr>
          <p:cNvPr id="7" name="Picture 6">
            <a:extLst>
              <a:ext uri="{FF2B5EF4-FFF2-40B4-BE49-F238E27FC236}">
                <a16:creationId xmlns:a16="http://schemas.microsoft.com/office/drawing/2014/main" id="{E75FE3F4-A23A-30CB-D357-48160D70E0DC}"/>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86108" t="53992" r="3078" b="42196"/>
          <a:stretch/>
        </p:blipFill>
        <p:spPr>
          <a:xfrm>
            <a:off x="5895179" y="256561"/>
            <a:ext cx="3468740" cy="687838"/>
          </a:xfrm>
          <a:prstGeom prst="rect">
            <a:avLst/>
          </a:prstGeom>
        </p:spPr>
      </p:pic>
      <p:pic>
        <p:nvPicPr>
          <p:cNvPr id="8" name="Picture 7">
            <a:extLst>
              <a:ext uri="{FF2B5EF4-FFF2-40B4-BE49-F238E27FC236}">
                <a16:creationId xmlns:a16="http://schemas.microsoft.com/office/drawing/2014/main" id="{E9D96B18-AB95-549B-7008-CA4E89E3C958}"/>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86710" t="50038" r="3079" b="46150"/>
          <a:stretch/>
        </p:blipFill>
        <p:spPr>
          <a:xfrm>
            <a:off x="2673751" y="216347"/>
            <a:ext cx="3275636" cy="687839"/>
          </a:xfrm>
          <a:prstGeom prst="rect">
            <a:avLst/>
          </a:prstGeom>
        </p:spPr>
      </p:pic>
      <p:pic>
        <p:nvPicPr>
          <p:cNvPr id="9" name="Picture 8">
            <a:extLst>
              <a:ext uri="{FF2B5EF4-FFF2-40B4-BE49-F238E27FC236}">
                <a16:creationId xmlns:a16="http://schemas.microsoft.com/office/drawing/2014/main" id="{71D4714C-31EA-9651-CACF-2A9CB2FF8158}"/>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88492" t="45569" r="3231" b="49680"/>
          <a:stretch/>
        </p:blipFill>
        <p:spPr>
          <a:xfrm>
            <a:off x="-27297" y="131629"/>
            <a:ext cx="2654750" cy="857277"/>
          </a:xfrm>
          <a:prstGeom prst="rect">
            <a:avLst/>
          </a:prstGeom>
        </p:spPr>
      </p:pic>
      <p:pic>
        <p:nvPicPr>
          <p:cNvPr id="10" name="Picture 9">
            <a:extLst>
              <a:ext uri="{FF2B5EF4-FFF2-40B4-BE49-F238E27FC236}">
                <a16:creationId xmlns:a16="http://schemas.microsoft.com/office/drawing/2014/main" id="{9270393E-8899-6438-8892-F9B8DBAE9C0B}"/>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86108" t="57871" r="11409" b="38904"/>
          <a:stretch/>
        </p:blipFill>
        <p:spPr>
          <a:xfrm>
            <a:off x="9363919" y="269351"/>
            <a:ext cx="796533" cy="581829"/>
          </a:xfrm>
          <a:prstGeom prst="rect">
            <a:avLst/>
          </a:prstGeom>
        </p:spPr>
      </p:pic>
      <p:pic>
        <p:nvPicPr>
          <p:cNvPr id="11" name="Picture 10">
            <a:extLst>
              <a:ext uri="{FF2B5EF4-FFF2-40B4-BE49-F238E27FC236}">
                <a16:creationId xmlns:a16="http://schemas.microsoft.com/office/drawing/2014/main" id="{5EF07775-B493-0371-8FEC-603030A8CE8C}"/>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90624" t="57233" r="2284" b="39153"/>
          <a:stretch/>
        </p:blipFill>
        <p:spPr>
          <a:xfrm>
            <a:off x="10160452" y="217633"/>
            <a:ext cx="2274811" cy="652072"/>
          </a:xfrm>
          <a:prstGeom prst="rect">
            <a:avLst/>
          </a:prstGeom>
        </p:spPr>
      </p:pic>
      <p:pic>
        <p:nvPicPr>
          <p:cNvPr id="12" name="Picture 2" descr="آدمک">
            <a:extLst>
              <a:ext uri="{FF2B5EF4-FFF2-40B4-BE49-F238E27FC236}">
                <a16:creationId xmlns:a16="http://schemas.microsoft.com/office/drawing/2014/main" id="{ED890082-C41B-F0FE-DD1C-A7A85C95C2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081" y="1207308"/>
            <a:ext cx="657442" cy="8765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عکس آدمک با تابلو ضربدر در دست | تیک طرح مرجع گرافیک ایران">
            <a:extLst>
              <a:ext uri="{FF2B5EF4-FFF2-40B4-BE49-F238E27FC236}">
                <a16:creationId xmlns:a16="http://schemas.microsoft.com/office/drawing/2014/main" id="{11D346D7-D151-F5E0-2DB0-5E356E5EED3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39838" y="2990705"/>
            <a:ext cx="657442" cy="8765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آدمک">
            <a:extLst>
              <a:ext uri="{FF2B5EF4-FFF2-40B4-BE49-F238E27FC236}">
                <a16:creationId xmlns:a16="http://schemas.microsoft.com/office/drawing/2014/main" id="{D0C67C67-131D-7521-B97F-007B8DA675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081" y="2205103"/>
            <a:ext cx="657442" cy="8765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آدمک">
            <a:extLst>
              <a:ext uri="{FF2B5EF4-FFF2-40B4-BE49-F238E27FC236}">
                <a16:creationId xmlns:a16="http://schemas.microsoft.com/office/drawing/2014/main" id="{7AF56005-1AC4-4B58-26B4-2D6330A65A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380" y="3833250"/>
            <a:ext cx="657442" cy="8765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آدمک">
            <a:extLst>
              <a:ext uri="{FF2B5EF4-FFF2-40B4-BE49-F238E27FC236}">
                <a16:creationId xmlns:a16="http://schemas.microsoft.com/office/drawing/2014/main" id="{6AE3475C-F4F9-997B-F2DE-3A52936E34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838" y="5404457"/>
            <a:ext cx="657442" cy="8765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عکس آدمک با تابلو ضربدر در دست | تیک طرح مرجع گرافیک ایران">
            <a:extLst>
              <a:ext uri="{FF2B5EF4-FFF2-40B4-BE49-F238E27FC236}">
                <a16:creationId xmlns:a16="http://schemas.microsoft.com/office/drawing/2014/main" id="{E5EC49DF-FAA3-107E-A1F1-748512EAC0A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23960" y="4618853"/>
            <a:ext cx="657442" cy="876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280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Retrospect</Template>
  <TotalTime>895</TotalTime>
  <Words>914</Words>
  <Application>Microsoft Office PowerPoint</Application>
  <PresentationFormat>Widescreen</PresentationFormat>
  <Paragraphs>224</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B Nazanin</vt:lpstr>
      <vt:lpstr>Calibri</vt:lpstr>
      <vt:lpstr>Calibri Light</vt:lpstr>
      <vt:lpstr>Nunito Semi Bold</vt:lpstr>
      <vt:lpstr>Times New Roman</vt:lpstr>
      <vt:lpstr>Retrospect</vt:lpstr>
      <vt:lpstr>Clinical Problem Solving INTERNAL MEDICINE</vt:lpstr>
      <vt:lpstr>ID</vt:lpstr>
      <vt:lpstr>CHIEF COMPLAINT</vt:lpstr>
      <vt:lpstr>Present Illness</vt:lpstr>
      <vt:lpstr>PowerPoint Presentation</vt:lpstr>
      <vt:lpstr>Past Medical History</vt:lpstr>
      <vt:lpstr>PowerPoint Presentation</vt:lpstr>
      <vt:lpstr>Review of Systems</vt:lpstr>
      <vt:lpstr>Review of Systems</vt:lpstr>
      <vt:lpstr>Physical exam</vt:lpstr>
      <vt:lpstr>PowerPoint Presentation</vt:lpstr>
      <vt:lpstr>PowerPoint Presentation</vt:lpstr>
      <vt:lpstr>1ST LAB</vt:lpstr>
      <vt:lpstr>PowerPoint Presentation</vt:lpstr>
      <vt:lpstr>Present Illness</vt:lpstr>
      <vt:lpstr>2ND LAB(after 2 weak)</vt:lpstr>
      <vt:lpstr>PowerPoint Presentation</vt:lpstr>
      <vt:lpstr>3ND LAB(after 4 month)</vt:lpstr>
      <vt:lpstr>PowerPoint Presentation</vt:lpstr>
      <vt:lpstr>4ND LAB(after 3 month)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Ald/PRA ratio = 41.6 </vt:lpstr>
      <vt:lpstr>PowerPoint Presentation</vt:lpstr>
      <vt:lpstr>PowerPoint Presentation</vt:lpstr>
      <vt:lpstr>Laboratory Results</vt:lpstr>
      <vt:lpstr>Problm list</vt:lpstr>
      <vt:lpstr>  In postoperative visit, hypokalemia was resolved without any medication and blood pressure was 100/70 mmHg. In several visits after surgery, the average blood pressure of the patient was 95/60 mmHg and potassium level are still within the normal range without any medical treatment even after 3 years.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Problem Solving CARDIOLOGY + INTERNAL MEDICINE</dc:title>
  <dc:creator>bime</dc:creator>
  <cp:lastModifiedBy>Masoud</cp:lastModifiedBy>
  <cp:revision>140</cp:revision>
  <dcterms:created xsi:type="dcterms:W3CDTF">2025-12-20T19:57:12Z</dcterms:created>
  <dcterms:modified xsi:type="dcterms:W3CDTF">2026-05-01T15:31:41Z</dcterms:modified>
</cp:coreProperties>
</file>